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0" r:id="rId3"/>
    <p:sldId id="261" r:id="rId4"/>
    <p:sldId id="268" r:id="rId5"/>
    <p:sldId id="269" r:id="rId6"/>
    <p:sldId id="274" r:id="rId7"/>
    <p:sldId id="270" r:id="rId8"/>
    <p:sldId id="276" r:id="rId9"/>
    <p:sldId id="262" r:id="rId10"/>
    <p:sldId id="263" r:id="rId11"/>
    <p:sldId id="265" r:id="rId12"/>
    <p:sldId id="273" r:id="rId13"/>
    <p:sldId id="264" r:id="rId14"/>
    <p:sldId id="266" r:id="rId15"/>
    <p:sldId id="267" r:id="rId16"/>
  </p:sldIdLst>
  <p:sldSz cx="9144000" cy="6858000" type="screen4x3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71CDDD-68CC-4435-A025-5DEF8164FFD2}" type="datetimeFigureOut">
              <a:rPr lang="en-GB" smtClean="0"/>
              <a:t>14/09/2016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D4710-9F0F-4D5C-BF7F-8D7CF3A47E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848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4710-9F0F-4D5C-BF7F-8D7CF3A47E4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2773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4710-9F0F-4D5C-BF7F-8D7CF3A47E4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768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E2AB1-C30C-4ACB-A04A-B924102A84FA}" type="datetimeFigureOut">
              <a:rPr lang="en-GB" smtClean="0"/>
              <a:t>14/09/2016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72215-D1E6-48F7-8CC4-12D6A8B43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7045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E2AB1-C30C-4ACB-A04A-B924102A84FA}" type="datetimeFigureOut">
              <a:rPr lang="en-GB" smtClean="0"/>
              <a:t>14/09/2016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72215-D1E6-48F7-8CC4-12D6A8B43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3725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E2AB1-C30C-4ACB-A04A-B924102A84FA}" type="datetimeFigureOut">
              <a:rPr lang="en-GB" smtClean="0"/>
              <a:t>14/09/2016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72215-D1E6-48F7-8CC4-12D6A8B43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0545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E2AB1-C30C-4ACB-A04A-B924102A84FA}" type="datetimeFigureOut">
              <a:rPr lang="en-GB" smtClean="0"/>
              <a:t>14/09/2016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72215-D1E6-48F7-8CC4-12D6A8B43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3368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E2AB1-C30C-4ACB-A04A-B924102A84FA}" type="datetimeFigureOut">
              <a:rPr lang="en-GB" smtClean="0"/>
              <a:t>14/09/2016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72215-D1E6-48F7-8CC4-12D6A8B43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087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E2AB1-C30C-4ACB-A04A-B924102A84FA}" type="datetimeFigureOut">
              <a:rPr lang="en-GB" smtClean="0"/>
              <a:t>14/09/2016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72215-D1E6-48F7-8CC4-12D6A8B43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2260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E2AB1-C30C-4ACB-A04A-B924102A84FA}" type="datetimeFigureOut">
              <a:rPr lang="en-GB" smtClean="0"/>
              <a:t>14/09/2016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72215-D1E6-48F7-8CC4-12D6A8B43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084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E2AB1-C30C-4ACB-A04A-B924102A84FA}" type="datetimeFigureOut">
              <a:rPr lang="en-GB" smtClean="0"/>
              <a:t>14/09/2016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72215-D1E6-48F7-8CC4-12D6A8B43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1717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E2AB1-C30C-4ACB-A04A-B924102A84FA}" type="datetimeFigureOut">
              <a:rPr lang="en-GB" smtClean="0"/>
              <a:t>14/09/2016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72215-D1E6-48F7-8CC4-12D6A8B43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736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E2AB1-C30C-4ACB-A04A-B924102A84FA}" type="datetimeFigureOut">
              <a:rPr lang="en-GB" smtClean="0"/>
              <a:t>14/09/2016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72215-D1E6-48F7-8CC4-12D6A8B43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1025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E2AB1-C30C-4ACB-A04A-B924102A84FA}" type="datetimeFigureOut">
              <a:rPr lang="en-GB" smtClean="0"/>
              <a:t>14/09/2016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72215-D1E6-48F7-8CC4-12D6A8B43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40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E2AB1-C30C-4ACB-A04A-B924102A84FA}" type="datetimeFigureOut">
              <a:rPr lang="en-GB" smtClean="0"/>
              <a:t>14/09/2016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72215-D1E6-48F7-8CC4-12D6A8B43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5654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88640"/>
            <a:ext cx="8784976" cy="64087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798" y="5706044"/>
            <a:ext cx="1766402" cy="7593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706045"/>
            <a:ext cx="2344438" cy="8054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758" y="5589241"/>
            <a:ext cx="2245690" cy="9486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5502366"/>
            <a:ext cx="1542284" cy="10475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602" y="1772816"/>
            <a:ext cx="3838377" cy="339570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55776" y="805354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Pen-</a:t>
            </a:r>
            <a:r>
              <a:rPr lang="en-GB" sz="2400" dirty="0" err="1" smtClean="0"/>
              <a:t>bre</a:t>
            </a:r>
            <a:r>
              <a:rPr lang="en-GB" sz="2400" dirty="0" smtClean="0"/>
              <a:t> </a:t>
            </a:r>
            <a:r>
              <a:rPr lang="en-GB" sz="2400" dirty="0" err="1" smtClean="0"/>
              <a:t>yn</a:t>
            </a:r>
            <a:r>
              <a:rPr lang="en-GB" sz="2400" dirty="0" smtClean="0"/>
              <a:t> y </a:t>
            </a:r>
            <a:r>
              <a:rPr lang="en-GB" sz="2400" dirty="0" err="1" smtClean="0"/>
              <a:t>rhyfel</a:t>
            </a:r>
            <a:r>
              <a:rPr lang="en-GB" sz="2400" dirty="0" smtClean="0"/>
              <a:t> – </a:t>
            </a:r>
            <a:r>
              <a:rPr lang="en-GB" sz="2400" dirty="0" err="1"/>
              <a:t>G</a:t>
            </a:r>
            <a:r>
              <a:rPr lang="en-GB" sz="2400" dirty="0" err="1" smtClean="0"/>
              <a:t>wers</a:t>
            </a:r>
            <a:r>
              <a:rPr lang="en-GB" sz="2400" dirty="0" smtClean="0"/>
              <a:t> 2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59997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88640"/>
            <a:ext cx="8784976" cy="64087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3" descr="http://www.earthstation1.com/Warposters/jckaelin/Women_of_Britain_j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96536" y="-387424"/>
            <a:ext cx="3995936" cy="57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323529" y="476672"/>
            <a:ext cx="410445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 algn="just">
              <a:spcBef>
                <a:spcPct val="50000"/>
              </a:spcBef>
              <a:buFont typeface="Arial" pitchFamily="34" charset="0"/>
              <a:buNone/>
              <a:defRPr/>
            </a:pPr>
            <a:r>
              <a:rPr lang="en-GB" dirty="0" smtClean="0">
                <a:latin typeface="Comic Sans MS" pitchFamily="66" charset="0"/>
              </a:rPr>
              <a:t>“</a:t>
            </a:r>
            <a:r>
              <a:rPr lang="en-GB" dirty="0" err="1" smtClean="0">
                <a:latin typeface="Comic Sans MS" pitchFamily="66" charset="0"/>
              </a:rPr>
              <a:t>Mae’r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merched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yma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yn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arw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iawn</a:t>
            </a:r>
            <a:r>
              <a:rPr lang="en-GB" dirty="0" smtClean="0">
                <a:latin typeface="Comic Sans MS" pitchFamily="66" charset="0"/>
              </a:rPr>
              <a:t>, </a:t>
            </a:r>
            <a:r>
              <a:rPr lang="en-GB" dirty="0" err="1" smtClean="0">
                <a:latin typeface="Comic Sans MS" pitchFamily="66" charset="0"/>
              </a:rPr>
              <a:t>yn</a:t>
            </a:r>
            <a:r>
              <a:rPr lang="en-GB" dirty="0" smtClean="0">
                <a:latin typeface="Comic Sans MS" pitchFamily="66" charset="0"/>
              </a:rPr>
              <a:t> union </a:t>
            </a:r>
            <a:r>
              <a:rPr lang="en-GB" dirty="0" err="1" smtClean="0">
                <a:latin typeface="Comic Sans MS" pitchFamily="66" charset="0"/>
              </a:rPr>
              <a:t>fel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yr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amodau</a:t>
            </a:r>
            <a:r>
              <a:rPr lang="en-GB" dirty="0" smtClean="0">
                <a:latin typeface="Comic Sans MS" pitchFamily="66" charset="0"/>
              </a:rPr>
              <a:t>.”</a:t>
            </a:r>
          </a:p>
          <a:p>
            <a:pPr indent="-457200" algn="just">
              <a:spcBef>
                <a:spcPct val="50000"/>
              </a:spcBef>
              <a:buFont typeface="Arial" pitchFamily="34" charset="0"/>
              <a:buNone/>
              <a:defRPr/>
            </a:pPr>
            <a:r>
              <a:rPr lang="en-GB" dirty="0" smtClean="0">
                <a:latin typeface="Comic Sans MS" pitchFamily="66" charset="0"/>
              </a:rPr>
              <a:t>“</a:t>
            </a:r>
            <a:r>
              <a:rPr lang="en-GB" dirty="0" err="1" smtClean="0">
                <a:latin typeface="Comic Sans MS" pitchFamily="66" charset="0"/>
              </a:rPr>
              <a:t>Mae’r</a:t>
            </a:r>
            <a:r>
              <a:rPr lang="en-GB" dirty="0" smtClean="0">
                <a:latin typeface="Comic Sans MS" pitchFamily="66" charset="0"/>
              </a:rPr>
              <a:t> ether </a:t>
            </a:r>
            <a:r>
              <a:rPr lang="en-GB" dirty="0" err="1" smtClean="0">
                <a:latin typeface="Comic Sans MS" pitchFamily="66" charset="0"/>
              </a:rPr>
              <a:t>yn</a:t>
            </a:r>
            <a:r>
              <a:rPr lang="en-GB" dirty="0" smtClean="0">
                <a:latin typeface="Comic Sans MS" pitchFamily="66" charset="0"/>
              </a:rPr>
              <a:t> y </a:t>
            </a:r>
            <a:r>
              <a:rPr lang="en-GB" dirty="0" err="1" smtClean="0">
                <a:latin typeface="Comic Sans MS" pitchFamily="66" charset="0"/>
              </a:rPr>
              <a:t>cordit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yn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effeithio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ar</a:t>
            </a:r>
            <a:r>
              <a:rPr lang="en-GB" dirty="0" smtClean="0">
                <a:latin typeface="Comic Sans MS" pitchFamily="66" charset="0"/>
              </a:rPr>
              <a:t> rai </a:t>
            </a:r>
            <a:r>
              <a:rPr lang="en-GB" dirty="0" err="1" smtClean="0">
                <a:latin typeface="Comic Sans MS" pitchFamily="66" charset="0"/>
              </a:rPr>
              <a:t>o’r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merched</a:t>
            </a:r>
            <a:r>
              <a:rPr lang="en-GB" dirty="0" smtClean="0">
                <a:latin typeface="Comic Sans MS" pitchFamily="66" charset="0"/>
              </a:rPr>
              <a:t>.  </a:t>
            </a:r>
            <a:r>
              <a:rPr lang="en-GB" dirty="0" err="1" smtClean="0">
                <a:latin typeface="Comic Sans MS" pitchFamily="66" charset="0"/>
              </a:rPr>
              <a:t>Mae’n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rhoi</a:t>
            </a:r>
            <a:r>
              <a:rPr lang="en-GB" dirty="0" smtClean="0">
                <a:latin typeface="Comic Sans MS" pitchFamily="66" charset="0"/>
              </a:rPr>
              <a:t> pen </a:t>
            </a:r>
            <a:r>
              <a:rPr lang="en-GB" dirty="0" err="1" smtClean="0">
                <a:latin typeface="Comic Sans MS" pitchFamily="66" charset="0"/>
              </a:rPr>
              <a:t>tost</a:t>
            </a:r>
            <a:r>
              <a:rPr lang="en-GB" dirty="0" smtClean="0">
                <a:latin typeface="Comic Sans MS" pitchFamily="66" charset="0"/>
              </a:rPr>
              <a:t> a hysteria </a:t>
            </a:r>
            <a:r>
              <a:rPr lang="en-GB" dirty="0" err="1" smtClean="0">
                <a:latin typeface="Comic Sans MS" pitchFamily="66" charset="0"/>
              </a:rPr>
              <a:t>iddyn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nhw</a:t>
            </a:r>
            <a:r>
              <a:rPr lang="en-GB" dirty="0" smtClean="0">
                <a:latin typeface="Comic Sans MS" pitchFamily="66" charset="0"/>
              </a:rPr>
              <a:t> ac </a:t>
            </a:r>
            <a:r>
              <a:rPr lang="en-GB" dirty="0" err="1" smtClean="0">
                <a:latin typeface="Comic Sans MS" pitchFamily="66" charset="0"/>
              </a:rPr>
              <a:t>weithiau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yn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eu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gwneud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yn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anymwybodol</a:t>
            </a:r>
            <a:r>
              <a:rPr lang="en-GB" dirty="0" smtClean="0">
                <a:latin typeface="Comic Sans MS" pitchFamily="66" charset="0"/>
              </a:rPr>
              <a:t>.</a:t>
            </a:r>
          </a:p>
          <a:p>
            <a:pPr indent="-457200" algn="just">
              <a:spcBef>
                <a:spcPct val="50000"/>
              </a:spcBef>
              <a:buFont typeface="Arial" pitchFamily="34" charset="0"/>
              <a:buNone/>
              <a:defRPr/>
            </a:pPr>
            <a:r>
              <a:rPr lang="en-GB" dirty="0" smtClean="0">
                <a:latin typeface="Comic Sans MS" pitchFamily="66" charset="0"/>
              </a:rPr>
              <a:t>“Mae TNT </a:t>
            </a:r>
            <a:r>
              <a:rPr lang="en-GB" dirty="0" err="1" smtClean="0">
                <a:latin typeface="Comic Sans MS" pitchFamily="66" charset="0"/>
              </a:rPr>
              <a:t>yn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drewi</a:t>
            </a:r>
            <a:r>
              <a:rPr lang="en-GB" dirty="0" smtClean="0">
                <a:latin typeface="Comic Sans MS" pitchFamily="66" charset="0"/>
              </a:rPr>
              <a:t>, does dim </a:t>
            </a:r>
            <a:r>
              <a:rPr lang="en-GB" dirty="0" err="1" smtClean="0">
                <a:latin typeface="Comic Sans MS" pitchFamily="66" charset="0"/>
              </a:rPr>
              <a:t>gair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arall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i’w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ddisgrifio</a:t>
            </a:r>
            <a:r>
              <a:rPr lang="en-GB" dirty="0" smtClean="0">
                <a:latin typeface="Comic Sans MS" pitchFamily="66" charset="0"/>
              </a:rPr>
              <a:t>, </a:t>
            </a:r>
            <a:r>
              <a:rPr lang="en-GB" dirty="0" err="1" smtClean="0">
                <a:latin typeface="Comic Sans MS" pitchFamily="66" charset="0"/>
              </a:rPr>
              <a:t>arogl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dieflig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sy’n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gwneud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i</a:t>
            </a:r>
            <a:r>
              <a:rPr lang="en-GB" dirty="0" smtClean="0">
                <a:latin typeface="Comic Sans MS" pitchFamily="66" charset="0"/>
              </a:rPr>
              <a:t> chi </a:t>
            </a:r>
            <a:r>
              <a:rPr lang="en-GB" dirty="0" err="1" smtClean="0">
                <a:latin typeface="Comic Sans MS" pitchFamily="66" charset="0"/>
              </a:rPr>
              <a:t>dagu</a:t>
            </a:r>
            <a:r>
              <a:rPr lang="en-GB" dirty="0" smtClean="0">
                <a:latin typeface="Comic Sans MS" pitchFamily="66" charset="0"/>
              </a:rPr>
              <a:t> a </a:t>
            </a:r>
            <a:r>
              <a:rPr lang="en-GB" dirty="0" err="1" smtClean="0">
                <a:latin typeface="Comic Sans MS" pitchFamily="66" charset="0"/>
              </a:rPr>
              <a:t>phesychu</a:t>
            </a:r>
            <a:r>
              <a:rPr lang="en-GB" dirty="0" smtClean="0">
                <a:latin typeface="Comic Sans MS" pitchFamily="66" charset="0"/>
              </a:rPr>
              <a:t> tan </a:t>
            </a:r>
            <a:r>
              <a:rPr lang="en-GB" dirty="0" err="1" smtClean="0">
                <a:latin typeface="Comic Sans MS" pitchFamily="66" charset="0"/>
              </a:rPr>
              <a:t>eich</a:t>
            </a:r>
            <a:r>
              <a:rPr lang="en-GB" dirty="0" smtClean="0">
                <a:latin typeface="Comic Sans MS" pitchFamily="66" charset="0"/>
              </a:rPr>
              <a:t> bod </a:t>
            </a:r>
            <a:r>
              <a:rPr lang="en-GB" dirty="0" err="1" smtClean="0">
                <a:latin typeface="Comic Sans MS" pitchFamily="66" charset="0"/>
              </a:rPr>
              <a:t>yn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teimlo’n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sâl</a:t>
            </a:r>
            <a:r>
              <a:rPr lang="en-GB" dirty="0" smtClean="0">
                <a:latin typeface="Comic Sans MS" pitchFamily="66" charset="0"/>
              </a:rPr>
              <a:t>.”</a:t>
            </a:r>
          </a:p>
          <a:p>
            <a:pPr indent="-457200" algn="just">
              <a:spcBef>
                <a:spcPct val="50000"/>
              </a:spcBef>
              <a:buFont typeface="Arial" pitchFamily="34" charset="0"/>
              <a:buNone/>
              <a:defRPr/>
            </a:pPr>
            <a:r>
              <a:rPr lang="en-GB" dirty="0" smtClean="0">
                <a:latin typeface="Comic Sans MS" pitchFamily="66" charset="0"/>
              </a:rPr>
              <a:t>“Mae </a:t>
            </a:r>
            <a:r>
              <a:rPr lang="en-GB" dirty="0" err="1" smtClean="0">
                <a:latin typeface="Comic Sans MS" pitchFamily="66" charset="0"/>
              </a:rPr>
              <a:t>cyfleusterau’r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ffatri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yn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ofnadwy</a:t>
            </a:r>
            <a:r>
              <a:rPr lang="en-GB" dirty="0" smtClean="0">
                <a:latin typeface="Comic Sans MS" pitchFamily="66" charset="0"/>
              </a:rPr>
              <a:t> o ran </a:t>
            </a:r>
            <a:r>
              <a:rPr lang="en-GB" dirty="0" err="1" smtClean="0">
                <a:latin typeface="Comic Sans MS" pitchFamily="66" charset="0"/>
              </a:rPr>
              <a:t>lles</a:t>
            </a:r>
            <a:r>
              <a:rPr lang="en-GB" dirty="0" smtClean="0">
                <a:latin typeface="Comic Sans MS" pitchFamily="66" charset="0"/>
              </a:rPr>
              <a:t> y </a:t>
            </a:r>
            <a:r>
              <a:rPr lang="en-GB" dirty="0" err="1" smtClean="0">
                <a:latin typeface="Comic Sans MS" pitchFamily="66" charset="0"/>
              </a:rPr>
              <a:t>merched</a:t>
            </a:r>
            <a:r>
              <a:rPr lang="en-GB" dirty="0" smtClean="0">
                <a:latin typeface="Comic Sans MS" pitchFamily="66" charset="0"/>
              </a:rPr>
              <a:t>. </a:t>
            </a:r>
            <a:r>
              <a:rPr lang="en-GB" dirty="0" err="1" smtClean="0">
                <a:latin typeface="Comic Sans MS" pitchFamily="66" charset="0"/>
              </a:rPr>
              <a:t>Er</a:t>
            </a:r>
            <a:r>
              <a:rPr lang="en-GB" dirty="0" smtClean="0">
                <a:latin typeface="Comic Sans MS" pitchFamily="66" charset="0"/>
              </a:rPr>
              <a:t> bod y </a:t>
            </a:r>
            <a:r>
              <a:rPr lang="en-GB" dirty="0" err="1" smtClean="0">
                <a:latin typeface="Comic Sans MS" pitchFamily="66" charset="0"/>
              </a:rPr>
              <a:t>tarth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yn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golygu</a:t>
            </a:r>
            <a:r>
              <a:rPr lang="en-GB" dirty="0" smtClean="0">
                <a:latin typeface="Comic Sans MS" pitchFamily="66" charset="0"/>
              </a:rPr>
              <a:t> bod 16-18 o </a:t>
            </a:r>
            <a:r>
              <a:rPr lang="en-GB" dirty="0" err="1" smtClean="0">
                <a:latin typeface="Comic Sans MS" pitchFamily="66" charset="0"/>
              </a:rPr>
              <a:t>gleifion</a:t>
            </a:r>
            <a:r>
              <a:rPr lang="en-GB" dirty="0" smtClean="0">
                <a:latin typeface="Comic Sans MS" pitchFamily="66" charset="0"/>
              </a:rPr>
              <a:t> y </a:t>
            </a:r>
            <a:r>
              <a:rPr lang="en-GB" dirty="0" err="1" smtClean="0">
                <a:latin typeface="Comic Sans MS" pitchFamily="66" charset="0"/>
              </a:rPr>
              <a:t>nos</a:t>
            </a:r>
            <a:r>
              <a:rPr lang="en-GB" dirty="0" smtClean="0">
                <a:latin typeface="Comic Sans MS" pitchFamily="66" charset="0"/>
              </a:rPr>
              <a:t>, dim </a:t>
            </a:r>
            <a:r>
              <a:rPr lang="en-GB" dirty="0" err="1" smtClean="0">
                <a:latin typeface="Comic Sans MS" pitchFamily="66" charset="0"/>
              </a:rPr>
              <a:t>ond</a:t>
            </a:r>
            <a:r>
              <a:rPr lang="en-GB" dirty="0" smtClean="0">
                <a:latin typeface="Comic Sans MS" pitchFamily="66" charset="0"/>
              </a:rPr>
              <a:t> 4 </a:t>
            </a:r>
            <a:r>
              <a:rPr lang="en-GB" dirty="0" err="1" smtClean="0">
                <a:latin typeface="Comic Sans MS" pitchFamily="66" charset="0"/>
              </a:rPr>
              <a:t>gwely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sydd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yn</a:t>
            </a:r>
            <a:r>
              <a:rPr lang="en-GB" dirty="0" smtClean="0">
                <a:latin typeface="Comic Sans MS" pitchFamily="66" charset="0"/>
              </a:rPr>
              <a:t> y </a:t>
            </a:r>
            <a:r>
              <a:rPr lang="en-GB" dirty="0" err="1" smtClean="0">
                <a:latin typeface="Comic Sans MS" pitchFamily="66" charset="0"/>
              </a:rPr>
              <a:t>syrjeri</a:t>
            </a:r>
            <a:r>
              <a:rPr lang="en-GB" dirty="0" smtClean="0">
                <a:latin typeface="Comic Sans MS" pitchFamily="66" charset="0"/>
              </a:rPr>
              <a:t>.”		  </a:t>
            </a:r>
            <a:r>
              <a:rPr lang="en-GB" sz="1100" dirty="0" smtClean="0">
                <a:latin typeface="Comic Sans MS" pitchFamily="66" charset="0"/>
              </a:rPr>
              <a:t>Gabrielle West</a:t>
            </a:r>
          </a:p>
          <a:p>
            <a:pPr indent="-457200" algn="just">
              <a:spcBef>
                <a:spcPct val="50000"/>
              </a:spcBef>
              <a:buFont typeface="Arial" pitchFamily="34" charset="0"/>
              <a:buNone/>
              <a:defRPr/>
            </a:pPr>
            <a:endParaRPr lang="en-GB" dirty="0">
              <a:latin typeface="Comic Sans MS" pitchFamily="66" charset="0"/>
            </a:endParaRPr>
          </a:p>
          <a:p>
            <a:pPr indent="-457200" algn="just">
              <a:spcBef>
                <a:spcPct val="50000"/>
              </a:spcBef>
              <a:buFont typeface="Arial" pitchFamily="34" charset="0"/>
              <a:buNone/>
              <a:defRPr/>
            </a:pPr>
            <a:r>
              <a:rPr lang="en-GB" dirty="0" smtClean="0">
                <a:solidFill>
                  <a:srgbClr val="FF0000"/>
                </a:solidFill>
                <a:latin typeface="Comic Sans MS" pitchFamily="66" charset="0"/>
              </a:rPr>
              <a:t>3) Pam </a:t>
            </a:r>
            <a:r>
              <a:rPr lang="en-GB" dirty="0" err="1" smtClean="0">
                <a:solidFill>
                  <a:srgbClr val="FF0000"/>
                </a:solidFill>
                <a:latin typeface="Comic Sans MS" pitchFamily="66" charset="0"/>
              </a:rPr>
              <a:t>fyddai’r</a:t>
            </a:r>
            <a:r>
              <a:rPr lang="en-GB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GB" dirty="0" err="1" smtClean="0">
                <a:solidFill>
                  <a:srgbClr val="FF0000"/>
                </a:solidFill>
                <a:latin typeface="Comic Sans MS" pitchFamily="66" charset="0"/>
              </a:rPr>
              <a:t>merched</a:t>
            </a:r>
            <a:r>
              <a:rPr lang="en-GB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GB" dirty="0" err="1" smtClean="0">
                <a:solidFill>
                  <a:srgbClr val="FF0000"/>
                </a:solidFill>
                <a:latin typeface="Comic Sans MS" pitchFamily="66" charset="0"/>
              </a:rPr>
              <a:t>yn</a:t>
            </a:r>
            <a:r>
              <a:rPr lang="en-GB" dirty="0" smtClean="0">
                <a:solidFill>
                  <a:srgbClr val="FF0000"/>
                </a:solidFill>
                <a:latin typeface="Comic Sans MS" pitchFamily="66" charset="0"/>
              </a:rPr>
              <a:t> dal </a:t>
            </a:r>
            <a:r>
              <a:rPr lang="en-GB" dirty="0" err="1" smtClean="0">
                <a:solidFill>
                  <a:srgbClr val="FF0000"/>
                </a:solidFill>
                <a:latin typeface="Comic Sans MS" pitchFamily="66" charset="0"/>
              </a:rPr>
              <a:t>eisiau</a:t>
            </a:r>
            <a:r>
              <a:rPr lang="en-GB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GB" dirty="0" err="1" smtClean="0">
                <a:solidFill>
                  <a:srgbClr val="FF0000"/>
                </a:solidFill>
                <a:latin typeface="Comic Sans MS" pitchFamily="66" charset="0"/>
              </a:rPr>
              <a:t>gweithio</a:t>
            </a:r>
            <a:r>
              <a:rPr lang="en-GB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GB" dirty="0" err="1" smtClean="0">
                <a:solidFill>
                  <a:srgbClr val="FF0000"/>
                </a:solidFill>
                <a:latin typeface="Comic Sans MS" pitchFamily="66" charset="0"/>
              </a:rPr>
              <a:t>mewn</a:t>
            </a:r>
            <a:r>
              <a:rPr lang="en-GB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GB" dirty="0" err="1" smtClean="0">
                <a:solidFill>
                  <a:srgbClr val="FF0000"/>
                </a:solidFill>
                <a:latin typeface="Comic Sans MS" pitchFamily="66" charset="0"/>
              </a:rPr>
              <a:t>lle</a:t>
            </a:r>
            <a:r>
              <a:rPr lang="en-GB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GB" dirty="0" err="1" smtClean="0">
                <a:solidFill>
                  <a:srgbClr val="FF0000"/>
                </a:solidFill>
                <a:latin typeface="Comic Sans MS" pitchFamily="66" charset="0"/>
              </a:rPr>
              <a:t>fel</a:t>
            </a:r>
            <a:r>
              <a:rPr lang="en-GB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GB" dirty="0" err="1" smtClean="0">
                <a:solidFill>
                  <a:srgbClr val="FF0000"/>
                </a:solidFill>
                <a:latin typeface="Comic Sans MS" pitchFamily="66" charset="0"/>
              </a:rPr>
              <a:t>hyn</a:t>
            </a:r>
            <a:r>
              <a:rPr lang="en-GB" dirty="0" smtClean="0">
                <a:solidFill>
                  <a:srgbClr val="FF0000"/>
                </a:solidFill>
                <a:latin typeface="Comic Sans MS" pitchFamily="66" charset="0"/>
              </a:rPr>
              <a:t>?</a:t>
            </a:r>
          </a:p>
          <a:p>
            <a:pPr marL="457200" indent="-457200" fontAlgn="auto">
              <a:spcBef>
                <a:spcPct val="5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>
              <a:latin typeface="Comic Sans MS" pitchFamily="66" charset="0"/>
            </a:endParaRPr>
          </a:p>
        </p:txBody>
      </p:sp>
      <p:pic>
        <p:nvPicPr>
          <p:cNvPr id="4098" name="Picture 2" descr="Image result for women in first world w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4664"/>
            <a:ext cx="3960440" cy="6079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10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88640"/>
            <a:ext cx="8784976" cy="64087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95536" y="260648"/>
            <a:ext cx="8568952" cy="6192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300" b="1" u="sng" dirty="0" smtClean="0">
                <a:solidFill>
                  <a:schemeClr val="tx1"/>
                </a:solidFill>
              </a:rPr>
              <a:t>Pen-</a:t>
            </a:r>
            <a:r>
              <a:rPr lang="en-GB" sz="2300" b="1" u="sng" dirty="0" err="1" smtClean="0">
                <a:solidFill>
                  <a:schemeClr val="tx1"/>
                </a:solidFill>
              </a:rPr>
              <a:t>bre</a:t>
            </a:r>
            <a:r>
              <a:rPr lang="en-GB" sz="2300" b="1" u="sng" dirty="0" smtClean="0">
                <a:solidFill>
                  <a:schemeClr val="tx1"/>
                </a:solidFill>
              </a:rPr>
              <a:t>, Llanelli: </a:t>
            </a:r>
            <a:r>
              <a:rPr lang="en-GB" sz="2300" b="1" u="sng" dirty="0" err="1" smtClean="0">
                <a:solidFill>
                  <a:schemeClr val="tx1"/>
                </a:solidFill>
              </a:rPr>
              <a:t>Angladd</a:t>
            </a:r>
            <a:r>
              <a:rPr lang="en-GB" sz="2300" b="1" u="sng" dirty="0" smtClean="0">
                <a:solidFill>
                  <a:schemeClr val="tx1"/>
                </a:solidFill>
              </a:rPr>
              <a:t> </a:t>
            </a:r>
            <a:r>
              <a:rPr lang="en-GB" sz="2300" b="1" u="sng" dirty="0" err="1" smtClean="0">
                <a:solidFill>
                  <a:schemeClr val="tx1"/>
                </a:solidFill>
              </a:rPr>
              <a:t>Gweithwyr</a:t>
            </a:r>
            <a:r>
              <a:rPr lang="en-GB" sz="2300" b="1" u="sng" dirty="0" smtClean="0">
                <a:solidFill>
                  <a:schemeClr val="tx1"/>
                </a:solidFill>
              </a:rPr>
              <a:t> </a:t>
            </a:r>
            <a:r>
              <a:rPr lang="en-GB" sz="2300" b="1" u="sng" dirty="0" err="1" smtClean="0">
                <a:solidFill>
                  <a:schemeClr val="tx1"/>
                </a:solidFill>
              </a:rPr>
              <a:t>Ffatri</a:t>
            </a:r>
            <a:r>
              <a:rPr lang="en-GB" sz="2300" b="1" u="sng" dirty="0" smtClean="0">
                <a:solidFill>
                  <a:schemeClr val="tx1"/>
                </a:solidFill>
              </a:rPr>
              <a:t> </a:t>
            </a:r>
            <a:r>
              <a:rPr lang="en-GB" sz="2300" b="1" u="sng" dirty="0" err="1" smtClean="0">
                <a:solidFill>
                  <a:schemeClr val="tx1"/>
                </a:solidFill>
              </a:rPr>
              <a:t>Arfau</a:t>
            </a:r>
            <a:endParaRPr lang="en-GB" sz="2300" b="1" u="sng" dirty="0" smtClean="0">
              <a:solidFill>
                <a:schemeClr val="tx1"/>
              </a:solidFill>
            </a:endParaRPr>
          </a:p>
          <a:p>
            <a:r>
              <a:rPr lang="en-GB" sz="2300" dirty="0" err="1" smtClean="0">
                <a:solidFill>
                  <a:schemeClr val="tx1"/>
                </a:solidFill>
              </a:rPr>
              <a:t>Ym</a:t>
            </a:r>
            <a:r>
              <a:rPr lang="en-GB" sz="2300" dirty="0" smtClean="0">
                <a:solidFill>
                  <a:schemeClr val="tx1"/>
                </a:solidFill>
              </a:rPr>
              <a:t> </a:t>
            </a:r>
            <a:r>
              <a:rPr lang="en-GB" sz="2300" dirty="0" err="1" smtClean="0">
                <a:solidFill>
                  <a:schemeClr val="tx1"/>
                </a:solidFill>
              </a:rPr>
              <a:t>mis</a:t>
            </a:r>
            <a:r>
              <a:rPr lang="en-GB" sz="2300" dirty="0" smtClean="0">
                <a:solidFill>
                  <a:schemeClr val="tx1"/>
                </a:solidFill>
              </a:rPr>
              <a:t> </a:t>
            </a:r>
            <a:r>
              <a:rPr lang="en-GB" sz="2300" dirty="0" err="1" smtClean="0">
                <a:solidFill>
                  <a:schemeClr val="tx1"/>
                </a:solidFill>
              </a:rPr>
              <a:t>Gorffennaf</a:t>
            </a:r>
            <a:r>
              <a:rPr lang="en-GB" sz="2300" dirty="0" smtClean="0">
                <a:solidFill>
                  <a:schemeClr val="tx1"/>
                </a:solidFill>
              </a:rPr>
              <a:t> 1917, </a:t>
            </a:r>
            <a:r>
              <a:rPr lang="en-GB" sz="2300" dirty="0" err="1" smtClean="0">
                <a:solidFill>
                  <a:schemeClr val="tx1"/>
                </a:solidFill>
              </a:rPr>
              <a:t>bu</a:t>
            </a:r>
            <a:r>
              <a:rPr lang="en-GB" sz="2300" dirty="0" smtClean="0">
                <a:solidFill>
                  <a:schemeClr val="tx1"/>
                </a:solidFill>
              </a:rPr>
              <a:t> </a:t>
            </a:r>
            <a:r>
              <a:rPr lang="en-GB" sz="2300" dirty="0" err="1" smtClean="0">
                <a:solidFill>
                  <a:schemeClr val="tx1"/>
                </a:solidFill>
              </a:rPr>
              <a:t>ffrwydrad</a:t>
            </a:r>
            <a:r>
              <a:rPr lang="en-GB" sz="2300" dirty="0" smtClean="0">
                <a:solidFill>
                  <a:schemeClr val="tx1"/>
                </a:solidFill>
              </a:rPr>
              <a:t> </a:t>
            </a:r>
            <a:r>
              <a:rPr lang="en-GB" sz="2300" dirty="0" err="1" smtClean="0">
                <a:solidFill>
                  <a:schemeClr val="tx1"/>
                </a:solidFill>
              </a:rPr>
              <a:t>enfawr</a:t>
            </a:r>
            <a:r>
              <a:rPr lang="en-GB" sz="2300" dirty="0" smtClean="0">
                <a:solidFill>
                  <a:schemeClr val="tx1"/>
                </a:solidFill>
              </a:rPr>
              <a:t> a </a:t>
            </a:r>
            <a:r>
              <a:rPr lang="en-GB" sz="2300" dirty="0" err="1" smtClean="0">
                <a:solidFill>
                  <a:schemeClr val="tx1"/>
                </a:solidFill>
              </a:rPr>
              <a:t>ysgwydodd</a:t>
            </a:r>
            <a:r>
              <a:rPr lang="en-GB" sz="2300" dirty="0" smtClean="0">
                <a:solidFill>
                  <a:schemeClr val="tx1"/>
                </a:solidFill>
              </a:rPr>
              <a:t> </a:t>
            </a:r>
            <a:r>
              <a:rPr lang="en-GB" sz="2300" dirty="0" err="1" smtClean="0">
                <a:solidFill>
                  <a:schemeClr val="tx1"/>
                </a:solidFill>
              </a:rPr>
              <a:t>yr</a:t>
            </a:r>
            <a:r>
              <a:rPr lang="en-GB" sz="2300" dirty="0" smtClean="0">
                <a:solidFill>
                  <a:schemeClr val="tx1"/>
                </a:solidFill>
              </a:rPr>
              <a:t> </a:t>
            </a:r>
            <a:r>
              <a:rPr lang="en-GB" sz="2300" dirty="0" err="1" smtClean="0">
                <a:solidFill>
                  <a:schemeClr val="tx1"/>
                </a:solidFill>
              </a:rPr>
              <a:t>holl</a:t>
            </a:r>
            <a:r>
              <a:rPr lang="en-GB" sz="2300" dirty="0" smtClean="0">
                <a:solidFill>
                  <a:schemeClr val="tx1"/>
                </a:solidFill>
              </a:rPr>
              <a:t> </a:t>
            </a:r>
            <a:r>
              <a:rPr lang="en-GB" sz="2300" dirty="0" err="1" smtClean="0">
                <a:solidFill>
                  <a:schemeClr val="tx1"/>
                </a:solidFill>
              </a:rPr>
              <a:t>safle</a:t>
            </a:r>
            <a:r>
              <a:rPr lang="en-GB" sz="2300" dirty="0" smtClean="0">
                <a:solidFill>
                  <a:schemeClr val="tx1"/>
                </a:solidFill>
              </a:rPr>
              <a:t> a </a:t>
            </a:r>
            <a:r>
              <a:rPr lang="en-GB" sz="2300" dirty="0" err="1" smtClean="0">
                <a:solidFill>
                  <a:schemeClr val="tx1"/>
                </a:solidFill>
              </a:rPr>
              <a:t>chafodd</a:t>
            </a:r>
            <a:r>
              <a:rPr lang="en-GB" sz="2300" dirty="0" smtClean="0">
                <a:solidFill>
                  <a:schemeClr val="tx1"/>
                </a:solidFill>
              </a:rPr>
              <a:t> 6 </a:t>
            </a:r>
            <a:r>
              <a:rPr lang="en-GB" sz="2300" dirty="0" err="1" smtClean="0">
                <a:solidFill>
                  <a:schemeClr val="tx1"/>
                </a:solidFill>
              </a:rPr>
              <a:t>gweithiwr</a:t>
            </a:r>
            <a:r>
              <a:rPr lang="en-GB" sz="2300" dirty="0" smtClean="0">
                <a:solidFill>
                  <a:schemeClr val="tx1"/>
                </a:solidFill>
              </a:rPr>
              <a:t> – 4 </a:t>
            </a:r>
            <a:r>
              <a:rPr lang="en-GB" sz="2300" dirty="0" err="1" smtClean="0">
                <a:solidFill>
                  <a:schemeClr val="tx1"/>
                </a:solidFill>
              </a:rPr>
              <a:t>dyn</a:t>
            </a:r>
            <a:r>
              <a:rPr lang="en-GB" sz="2300" dirty="0" smtClean="0">
                <a:solidFill>
                  <a:schemeClr val="tx1"/>
                </a:solidFill>
              </a:rPr>
              <a:t> a 2 </a:t>
            </a:r>
            <a:r>
              <a:rPr lang="en-GB" sz="2300" dirty="0" err="1" smtClean="0">
                <a:solidFill>
                  <a:schemeClr val="tx1"/>
                </a:solidFill>
              </a:rPr>
              <a:t>ferch</a:t>
            </a:r>
            <a:r>
              <a:rPr lang="en-GB" sz="2300" dirty="0" smtClean="0">
                <a:solidFill>
                  <a:schemeClr val="tx1"/>
                </a:solidFill>
              </a:rPr>
              <a:t>- </a:t>
            </a:r>
            <a:r>
              <a:rPr lang="en-GB" sz="2300" dirty="0" err="1" smtClean="0">
                <a:solidFill>
                  <a:schemeClr val="tx1"/>
                </a:solidFill>
              </a:rPr>
              <a:t>eu</a:t>
            </a:r>
            <a:r>
              <a:rPr lang="en-GB" sz="2300" dirty="0" smtClean="0">
                <a:solidFill>
                  <a:schemeClr val="tx1"/>
                </a:solidFill>
              </a:rPr>
              <a:t> </a:t>
            </a:r>
            <a:r>
              <a:rPr lang="en-GB" sz="2300" dirty="0" err="1" smtClean="0">
                <a:solidFill>
                  <a:schemeClr val="tx1"/>
                </a:solidFill>
              </a:rPr>
              <a:t>lladd</a:t>
            </a:r>
            <a:r>
              <a:rPr lang="en-GB" sz="2300" dirty="0" smtClean="0">
                <a:solidFill>
                  <a:schemeClr val="tx1"/>
                </a:solidFill>
              </a:rPr>
              <a:t> </a:t>
            </a:r>
            <a:r>
              <a:rPr lang="en-GB" sz="2300" dirty="0" err="1" smtClean="0">
                <a:solidFill>
                  <a:schemeClr val="tx1"/>
                </a:solidFill>
              </a:rPr>
              <a:t>yn</a:t>
            </a:r>
            <a:r>
              <a:rPr lang="en-GB" sz="2300" dirty="0" smtClean="0">
                <a:solidFill>
                  <a:schemeClr val="tx1"/>
                </a:solidFill>
              </a:rPr>
              <a:t> </a:t>
            </a:r>
            <a:r>
              <a:rPr lang="en-GB" sz="2300" dirty="0" err="1" smtClean="0">
                <a:solidFill>
                  <a:schemeClr val="tx1"/>
                </a:solidFill>
              </a:rPr>
              <a:t>syth</a:t>
            </a:r>
            <a:r>
              <a:rPr lang="en-GB" sz="2300" dirty="0" smtClean="0">
                <a:solidFill>
                  <a:schemeClr val="tx1"/>
                </a:solidFill>
              </a:rPr>
              <a:t>. </a:t>
            </a:r>
            <a:r>
              <a:rPr lang="en-GB" sz="2300" dirty="0" err="1" smtClean="0">
                <a:solidFill>
                  <a:schemeClr val="tx1"/>
                </a:solidFill>
              </a:rPr>
              <a:t>Penderfynodd</a:t>
            </a:r>
            <a:r>
              <a:rPr lang="en-GB" sz="2300" dirty="0" smtClean="0">
                <a:solidFill>
                  <a:schemeClr val="tx1"/>
                </a:solidFill>
              </a:rPr>
              <a:t> y </a:t>
            </a:r>
            <a:r>
              <a:rPr lang="en-GB" sz="2300" dirty="0" err="1" smtClean="0">
                <a:solidFill>
                  <a:schemeClr val="tx1"/>
                </a:solidFill>
              </a:rPr>
              <a:t>cwêst</a:t>
            </a:r>
            <a:r>
              <a:rPr lang="en-GB" sz="2300" dirty="0" smtClean="0">
                <a:solidFill>
                  <a:schemeClr val="tx1"/>
                </a:solidFill>
              </a:rPr>
              <a:t> </a:t>
            </a:r>
            <a:r>
              <a:rPr lang="en-GB" sz="2300" dirty="0" err="1" smtClean="0">
                <a:solidFill>
                  <a:schemeClr val="tx1"/>
                </a:solidFill>
              </a:rPr>
              <a:t>fod</a:t>
            </a:r>
            <a:r>
              <a:rPr lang="en-GB" sz="2300" dirty="0" smtClean="0">
                <a:solidFill>
                  <a:schemeClr val="tx1"/>
                </a:solidFill>
              </a:rPr>
              <a:t> </a:t>
            </a:r>
            <a:r>
              <a:rPr lang="en-GB" sz="2300" dirty="0" err="1" smtClean="0">
                <a:solidFill>
                  <a:schemeClr val="tx1"/>
                </a:solidFill>
              </a:rPr>
              <a:t>achos</a:t>
            </a:r>
            <a:r>
              <a:rPr lang="en-GB" sz="2300" dirty="0" smtClean="0">
                <a:solidFill>
                  <a:schemeClr val="tx1"/>
                </a:solidFill>
              </a:rPr>
              <a:t> y </a:t>
            </a:r>
            <a:r>
              <a:rPr lang="en-GB" sz="2300" dirty="0" err="1" smtClean="0">
                <a:solidFill>
                  <a:schemeClr val="tx1"/>
                </a:solidFill>
              </a:rPr>
              <a:t>ffrwydrad</a:t>
            </a:r>
            <a:r>
              <a:rPr lang="en-GB" sz="2300" dirty="0" smtClean="0">
                <a:solidFill>
                  <a:schemeClr val="tx1"/>
                </a:solidFill>
              </a:rPr>
              <a:t> </a:t>
            </a:r>
            <a:r>
              <a:rPr lang="en-GB" sz="2300" dirty="0" err="1" smtClean="0">
                <a:solidFill>
                  <a:schemeClr val="tx1"/>
                </a:solidFill>
              </a:rPr>
              <a:t>yn</a:t>
            </a:r>
            <a:r>
              <a:rPr lang="en-GB" sz="2300" dirty="0" smtClean="0">
                <a:solidFill>
                  <a:schemeClr val="tx1"/>
                </a:solidFill>
              </a:rPr>
              <a:t> </a:t>
            </a:r>
            <a:r>
              <a:rPr lang="en-GB" sz="2300" dirty="0" err="1" smtClean="0">
                <a:solidFill>
                  <a:schemeClr val="tx1"/>
                </a:solidFill>
              </a:rPr>
              <a:t>anhysbys</a:t>
            </a:r>
            <a:r>
              <a:rPr lang="en-GB" sz="2300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GB" sz="2300" dirty="0" err="1" smtClean="0">
                <a:solidFill>
                  <a:schemeClr val="tx1"/>
                </a:solidFill>
              </a:rPr>
              <a:t>Er</a:t>
            </a:r>
            <a:r>
              <a:rPr lang="en-GB" sz="2300" dirty="0" smtClean="0">
                <a:solidFill>
                  <a:schemeClr val="tx1"/>
                </a:solidFill>
              </a:rPr>
              <a:t> </a:t>
            </a:r>
            <a:r>
              <a:rPr lang="en-GB" sz="2300" dirty="0" err="1">
                <a:solidFill>
                  <a:schemeClr val="tx1"/>
                </a:solidFill>
              </a:rPr>
              <a:t>i</a:t>
            </a:r>
            <a:r>
              <a:rPr lang="en-GB" sz="2300" dirty="0" smtClean="0">
                <a:solidFill>
                  <a:schemeClr val="tx1"/>
                </a:solidFill>
              </a:rPr>
              <a:t> </a:t>
            </a:r>
            <a:r>
              <a:rPr lang="en-GB" sz="2300" dirty="0" err="1" smtClean="0">
                <a:solidFill>
                  <a:schemeClr val="tx1"/>
                </a:solidFill>
              </a:rPr>
              <a:t>bedwar</a:t>
            </a:r>
            <a:r>
              <a:rPr lang="en-GB" sz="2300" dirty="0" smtClean="0">
                <a:solidFill>
                  <a:schemeClr val="tx1"/>
                </a:solidFill>
              </a:rPr>
              <a:t> </a:t>
            </a:r>
            <a:r>
              <a:rPr lang="en-GB" sz="2300" dirty="0" err="1" smtClean="0">
                <a:solidFill>
                  <a:schemeClr val="tx1"/>
                </a:solidFill>
              </a:rPr>
              <a:t>dyn</a:t>
            </a:r>
            <a:r>
              <a:rPr lang="en-GB" sz="2300" dirty="0" smtClean="0">
                <a:solidFill>
                  <a:schemeClr val="tx1"/>
                </a:solidFill>
              </a:rPr>
              <a:t> </a:t>
            </a:r>
            <a:r>
              <a:rPr lang="en-GB" sz="2300" dirty="0" err="1" smtClean="0">
                <a:solidFill>
                  <a:schemeClr val="tx1"/>
                </a:solidFill>
              </a:rPr>
              <a:t>golli</a:t>
            </a:r>
            <a:r>
              <a:rPr lang="en-GB" sz="2300" dirty="0" smtClean="0">
                <a:solidFill>
                  <a:schemeClr val="tx1"/>
                </a:solidFill>
              </a:rPr>
              <a:t> </a:t>
            </a:r>
            <a:r>
              <a:rPr lang="en-GB" sz="2300" dirty="0" err="1" smtClean="0">
                <a:solidFill>
                  <a:schemeClr val="tx1"/>
                </a:solidFill>
              </a:rPr>
              <a:t>eu</a:t>
            </a:r>
            <a:r>
              <a:rPr lang="en-GB" sz="2300" dirty="0" smtClean="0">
                <a:solidFill>
                  <a:schemeClr val="tx1"/>
                </a:solidFill>
              </a:rPr>
              <a:t> </a:t>
            </a:r>
            <a:r>
              <a:rPr lang="en-GB" sz="2300" dirty="0" err="1" smtClean="0">
                <a:solidFill>
                  <a:schemeClr val="tx1"/>
                </a:solidFill>
              </a:rPr>
              <a:t>bywydau</a:t>
            </a:r>
            <a:r>
              <a:rPr lang="en-GB" sz="2300" dirty="0" smtClean="0">
                <a:solidFill>
                  <a:schemeClr val="tx1"/>
                </a:solidFill>
              </a:rPr>
              <a:t>, </a:t>
            </a:r>
            <a:r>
              <a:rPr lang="en-GB" sz="2300" dirty="0" err="1" smtClean="0">
                <a:solidFill>
                  <a:schemeClr val="tx1"/>
                </a:solidFill>
              </a:rPr>
              <a:t>angladd</a:t>
            </a:r>
            <a:r>
              <a:rPr lang="en-GB" sz="2300" dirty="0" smtClean="0">
                <a:solidFill>
                  <a:schemeClr val="tx1"/>
                </a:solidFill>
              </a:rPr>
              <a:t> y </a:t>
            </a:r>
            <a:r>
              <a:rPr lang="en-GB" sz="2300" dirty="0" err="1" smtClean="0">
                <a:solidFill>
                  <a:schemeClr val="tx1"/>
                </a:solidFill>
              </a:rPr>
              <a:t>ddwy</a:t>
            </a:r>
            <a:r>
              <a:rPr lang="en-GB" sz="2300" dirty="0" smtClean="0">
                <a:solidFill>
                  <a:schemeClr val="tx1"/>
                </a:solidFill>
              </a:rPr>
              <a:t> </a:t>
            </a:r>
            <a:r>
              <a:rPr lang="en-GB" sz="2300" dirty="0" err="1" smtClean="0">
                <a:solidFill>
                  <a:schemeClr val="tx1"/>
                </a:solidFill>
              </a:rPr>
              <a:t>ferch</a:t>
            </a:r>
            <a:r>
              <a:rPr lang="en-GB" sz="2300" dirty="0" smtClean="0">
                <a:solidFill>
                  <a:schemeClr val="tx1"/>
                </a:solidFill>
              </a:rPr>
              <a:t> – Mildred Owen 18 </a:t>
            </a:r>
            <a:r>
              <a:rPr lang="en-GB" sz="2300" dirty="0" err="1" smtClean="0">
                <a:solidFill>
                  <a:schemeClr val="tx1"/>
                </a:solidFill>
              </a:rPr>
              <a:t>oed</a:t>
            </a:r>
            <a:r>
              <a:rPr lang="en-GB" sz="2300" dirty="0" smtClean="0">
                <a:solidFill>
                  <a:schemeClr val="tx1"/>
                </a:solidFill>
              </a:rPr>
              <a:t>, a Mary Watson, 19 </a:t>
            </a:r>
            <a:r>
              <a:rPr lang="en-GB" sz="2300" dirty="0" err="1" smtClean="0">
                <a:solidFill>
                  <a:schemeClr val="tx1"/>
                </a:solidFill>
              </a:rPr>
              <a:t>oed</a:t>
            </a:r>
            <a:r>
              <a:rPr lang="en-GB" sz="2300" dirty="0" smtClean="0">
                <a:solidFill>
                  <a:schemeClr val="tx1"/>
                </a:solidFill>
              </a:rPr>
              <a:t>, </a:t>
            </a:r>
            <a:r>
              <a:rPr lang="en-GB" sz="2300" dirty="0" err="1" smtClean="0">
                <a:solidFill>
                  <a:schemeClr val="tx1"/>
                </a:solidFill>
              </a:rPr>
              <a:t>ddenodd</a:t>
            </a:r>
            <a:r>
              <a:rPr lang="en-GB" sz="2300" dirty="0" smtClean="0">
                <a:solidFill>
                  <a:schemeClr val="tx1"/>
                </a:solidFill>
              </a:rPr>
              <a:t> y </a:t>
            </a:r>
            <a:r>
              <a:rPr lang="en-GB" sz="2300" dirty="0" err="1" smtClean="0">
                <a:solidFill>
                  <a:schemeClr val="tx1"/>
                </a:solidFill>
              </a:rPr>
              <a:t>dorf</a:t>
            </a:r>
            <a:r>
              <a:rPr lang="en-GB" sz="2300" dirty="0" smtClean="0">
                <a:solidFill>
                  <a:schemeClr val="tx1"/>
                </a:solidFill>
              </a:rPr>
              <a:t> </a:t>
            </a:r>
            <a:r>
              <a:rPr lang="en-GB" sz="2300" dirty="0" err="1" smtClean="0">
                <a:solidFill>
                  <a:schemeClr val="tx1"/>
                </a:solidFill>
              </a:rPr>
              <a:t>fwyaf</a:t>
            </a:r>
            <a:r>
              <a:rPr lang="en-GB" sz="2300" dirty="0" smtClean="0">
                <a:solidFill>
                  <a:schemeClr val="tx1"/>
                </a:solidFill>
              </a:rPr>
              <a:t>. </a:t>
            </a:r>
            <a:r>
              <a:rPr lang="en-GB" sz="2300" dirty="0" err="1" smtClean="0">
                <a:solidFill>
                  <a:schemeClr val="tx1"/>
                </a:solidFill>
              </a:rPr>
              <a:t>Cafodd</a:t>
            </a:r>
            <a:r>
              <a:rPr lang="en-GB" sz="2300" dirty="0" smtClean="0">
                <a:solidFill>
                  <a:schemeClr val="tx1"/>
                </a:solidFill>
              </a:rPr>
              <a:t> </a:t>
            </a:r>
            <a:r>
              <a:rPr lang="en-GB" sz="2300" dirty="0" err="1" smtClean="0">
                <a:solidFill>
                  <a:schemeClr val="tx1"/>
                </a:solidFill>
              </a:rPr>
              <a:t>baneri</a:t>
            </a:r>
            <a:r>
              <a:rPr lang="en-GB" sz="2300" dirty="0" smtClean="0">
                <a:solidFill>
                  <a:schemeClr val="tx1"/>
                </a:solidFill>
              </a:rPr>
              <a:t> </a:t>
            </a:r>
            <a:r>
              <a:rPr lang="en-GB" sz="2300" dirty="0" err="1" smtClean="0">
                <a:solidFill>
                  <a:schemeClr val="tx1"/>
                </a:solidFill>
              </a:rPr>
              <a:t>Jac</a:t>
            </a:r>
            <a:r>
              <a:rPr lang="en-GB" sz="2300" dirty="0" smtClean="0">
                <a:solidFill>
                  <a:schemeClr val="tx1"/>
                </a:solidFill>
              </a:rPr>
              <a:t> </a:t>
            </a:r>
            <a:r>
              <a:rPr lang="en-GB" sz="2300" dirty="0" err="1" smtClean="0">
                <a:solidFill>
                  <a:schemeClr val="tx1"/>
                </a:solidFill>
              </a:rPr>
              <a:t>yr</a:t>
            </a:r>
            <a:r>
              <a:rPr lang="en-GB" sz="2300" dirty="0" smtClean="0">
                <a:solidFill>
                  <a:schemeClr val="tx1"/>
                </a:solidFill>
              </a:rPr>
              <a:t> </a:t>
            </a:r>
            <a:r>
              <a:rPr lang="en-GB" sz="2300" dirty="0" err="1" smtClean="0">
                <a:solidFill>
                  <a:schemeClr val="tx1"/>
                </a:solidFill>
              </a:rPr>
              <a:t>Undeb</a:t>
            </a:r>
            <a:r>
              <a:rPr lang="en-GB" sz="2300" dirty="0" smtClean="0">
                <a:solidFill>
                  <a:schemeClr val="tx1"/>
                </a:solidFill>
              </a:rPr>
              <a:t> </a:t>
            </a:r>
            <a:r>
              <a:rPr lang="en-GB" sz="2300" dirty="0" err="1" smtClean="0">
                <a:solidFill>
                  <a:schemeClr val="tx1"/>
                </a:solidFill>
              </a:rPr>
              <a:t>eu</a:t>
            </a:r>
            <a:r>
              <a:rPr lang="en-GB" sz="2300" dirty="0" smtClean="0">
                <a:solidFill>
                  <a:schemeClr val="tx1"/>
                </a:solidFill>
              </a:rPr>
              <a:t> </a:t>
            </a:r>
            <a:r>
              <a:rPr lang="en-GB" sz="2300" dirty="0" err="1" smtClean="0">
                <a:solidFill>
                  <a:schemeClr val="tx1"/>
                </a:solidFill>
              </a:rPr>
              <a:t>gosod</a:t>
            </a:r>
            <a:r>
              <a:rPr lang="en-GB" sz="2300" dirty="0" smtClean="0">
                <a:solidFill>
                  <a:schemeClr val="tx1"/>
                </a:solidFill>
              </a:rPr>
              <a:t> </a:t>
            </a:r>
            <a:r>
              <a:rPr lang="en-GB" sz="2300" dirty="0" err="1" smtClean="0">
                <a:solidFill>
                  <a:schemeClr val="tx1"/>
                </a:solidFill>
              </a:rPr>
              <a:t>ar</a:t>
            </a:r>
            <a:r>
              <a:rPr lang="en-GB" sz="2300" dirty="0" smtClean="0">
                <a:solidFill>
                  <a:schemeClr val="tx1"/>
                </a:solidFill>
              </a:rPr>
              <a:t> </a:t>
            </a:r>
            <a:r>
              <a:rPr lang="en-GB" sz="2300" dirty="0" err="1" smtClean="0">
                <a:solidFill>
                  <a:schemeClr val="tx1"/>
                </a:solidFill>
              </a:rPr>
              <a:t>eu</a:t>
            </a:r>
            <a:r>
              <a:rPr lang="en-GB" sz="2300" dirty="0" smtClean="0">
                <a:solidFill>
                  <a:schemeClr val="tx1"/>
                </a:solidFill>
              </a:rPr>
              <a:t> </a:t>
            </a:r>
            <a:r>
              <a:rPr lang="en-GB" sz="2300" dirty="0" err="1" smtClean="0">
                <a:solidFill>
                  <a:schemeClr val="tx1"/>
                </a:solidFill>
              </a:rPr>
              <a:t>heirch</a:t>
            </a:r>
            <a:r>
              <a:rPr lang="en-GB" sz="2300" dirty="0" smtClean="0">
                <a:solidFill>
                  <a:schemeClr val="tx1"/>
                </a:solidFill>
              </a:rPr>
              <a:t> a </a:t>
            </a:r>
            <a:r>
              <a:rPr lang="en-GB" sz="2300" dirty="0" err="1" smtClean="0">
                <a:solidFill>
                  <a:schemeClr val="tx1"/>
                </a:solidFill>
              </a:rPr>
              <a:t>daeth</a:t>
            </a:r>
            <a:r>
              <a:rPr lang="en-GB" sz="2300" dirty="0" smtClean="0">
                <a:solidFill>
                  <a:schemeClr val="tx1"/>
                </a:solidFill>
              </a:rPr>
              <a:t> </a:t>
            </a:r>
            <a:r>
              <a:rPr lang="en-GB" sz="2300" dirty="0" err="1" smtClean="0">
                <a:solidFill>
                  <a:schemeClr val="tx1"/>
                </a:solidFill>
              </a:rPr>
              <a:t>eu</a:t>
            </a:r>
            <a:r>
              <a:rPr lang="en-GB" sz="2300" dirty="0" smtClean="0">
                <a:solidFill>
                  <a:schemeClr val="tx1"/>
                </a:solidFill>
              </a:rPr>
              <a:t> </a:t>
            </a:r>
            <a:r>
              <a:rPr lang="en-GB" sz="2300" dirty="0" err="1" smtClean="0">
                <a:solidFill>
                  <a:schemeClr val="tx1"/>
                </a:solidFill>
              </a:rPr>
              <a:t>cydweithwyr</a:t>
            </a:r>
            <a:r>
              <a:rPr lang="en-GB" sz="2300" dirty="0" smtClean="0">
                <a:solidFill>
                  <a:schemeClr val="tx1"/>
                </a:solidFill>
              </a:rPr>
              <a:t> </a:t>
            </a:r>
            <a:r>
              <a:rPr lang="en-GB" sz="2300" dirty="0" err="1" smtClean="0">
                <a:solidFill>
                  <a:schemeClr val="tx1"/>
                </a:solidFill>
              </a:rPr>
              <a:t>i</a:t>
            </a:r>
            <a:r>
              <a:rPr lang="en-GB" sz="2300" dirty="0" smtClean="0">
                <a:solidFill>
                  <a:schemeClr val="tx1"/>
                </a:solidFill>
              </a:rPr>
              <a:t> </a:t>
            </a:r>
            <a:r>
              <a:rPr lang="en-GB" sz="2300" dirty="0" err="1" smtClean="0">
                <a:solidFill>
                  <a:schemeClr val="tx1"/>
                </a:solidFill>
              </a:rPr>
              <a:t>alaru</a:t>
            </a:r>
            <a:r>
              <a:rPr lang="en-GB" sz="2300" dirty="0" smtClean="0">
                <a:solidFill>
                  <a:schemeClr val="tx1"/>
                </a:solidFill>
              </a:rPr>
              <a:t> – </a:t>
            </a:r>
            <a:r>
              <a:rPr lang="en-GB" sz="2300" dirty="0" err="1" smtClean="0">
                <a:solidFill>
                  <a:schemeClr val="tx1"/>
                </a:solidFill>
              </a:rPr>
              <a:t>roedd</a:t>
            </a:r>
            <a:r>
              <a:rPr lang="en-GB" sz="2300" dirty="0" smtClean="0">
                <a:solidFill>
                  <a:schemeClr val="tx1"/>
                </a:solidFill>
              </a:rPr>
              <a:t> </a:t>
            </a:r>
            <a:r>
              <a:rPr lang="en-GB" sz="2300" dirty="0" err="1" smtClean="0">
                <a:solidFill>
                  <a:schemeClr val="tx1"/>
                </a:solidFill>
              </a:rPr>
              <a:t>rhai</a:t>
            </a:r>
            <a:r>
              <a:rPr lang="en-GB" sz="2300" dirty="0" smtClean="0">
                <a:solidFill>
                  <a:schemeClr val="tx1"/>
                </a:solidFill>
              </a:rPr>
              <a:t> </a:t>
            </a:r>
            <a:r>
              <a:rPr lang="en-GB" sz="2300" dirty="0" err="1" smtClean="0">
                <a:solidFill>
                  <a:schemeClr val="tx1"/>
                </a:solidFill>
              </a:rPr>
              <a:t>ohonynt</a:t>
            </a:r>
            <a:r>
              <a:rPr lang="en-GB" sz="2300" dirty="0" smtClean="0">
                <a:solidFill>
                  <a:schemeClr val="tx1"/>
                </a:solidFill>
              </a:rPr>
              <a:t> </a:t>
            </a:r>
            <a:r>
              <a:rPr lang="en-GB" sz="2300" dirty="0" err="1" smtClean="0">
                <a:solidFill>
                  <a:schemeClr val="tx1"/>
                </a:solidFill>
              </a:rPr>
              <a:t>yn</a:t>
            </a:r>
            <a:r>
              <a:rPr lang="en-GB" sz="2300" dirty="0" smtClean="0">
                <a:solidFill>
                  <a:schemeClr val="tx1"/>
                </a:solidFill>
              </a:rPr>
              <a:t> </a:t>
            </a:r>
            <a:r>
              <a:rPr lang="en-GB" sz="2300" dirty="0" err="1" smtClean="0">
                <a:solidFill>
                  <a:schemeClr val="tx1"/>
                </a:solidFill>
              </a:rPr>
              <a:t>gwisgo</a:t>
            </a:r>
            <a:r>
              <a:rPr lang="en-GB" sz="2300" dirty="0" smtClean="0">
                <a:solidFill>
                  <a:schemeClr val="tx1"/>
                </a:solidFill>
              </a:rPr>
              <a:t> </a:t>
            </a:r>
            <a:r>
              <a:rPr lang="en-GB" sz="2300" dirty="0" err="1" smtClean="0">
                <a:solidFill>
                  <a:schemeClr val="tx1"/>
                </a:solidFill>
              </a:rPr>
              <a:t>eu</a:t>
            </a:r>
            <a:r>
              <a:rPr lang="en-GB" sz="2300" dirty="0" smtClean="0">
                <a:solidFill>
                  <a:schemeClr val="tx1"/>
                </a:solidFill>
              </a:rPr>
              <a:t> </a:t>
            </a:r>
            <a:r>
              <a:rPr lang="en-GB" sz="2300" dirty="0" err="1" smtClean="0">
                <a:solidFill>
                  <a:schemeClr val="tx1"/>
                </a:solidFill>
              </a:rPr>
              <a:t>dillad</a:t>
            </a:r>
            <a:r>
              <a:rPr lang="en-GB" sz="2300" dirty="0" smtClean="0">
                <a:solidFill>
                  <a:schemeClr val="tx1"/>
                </a:solidFill>
              </a:rPr>
              <a:t> </a:t>
            </a:r>
            <a:r>
              <a:rPr lang="en-GB" sz="2300" dirty="0" err="1" smtClean="0">
                <a:solidFill>
                  <a:schemeClr val="tx1"/>
                </a:solidFill>
              </a:rPr>
              <a:t>gwaith</a:t>
            </a:r>
            <a:r>
              <a:rPr lang="en-GB" sz="2300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GB" sz="2300" dirty="0" smtClean="0">
                <a:solidFill>
                  <a:schemeClr val="tx1"/>
                </a:solidFill>
              </a:rPr>
              <a:t>Fe </a:t>
            </a:r>
            <a:r>
              <a:rPr lang="en-GB" sz="2300" dirty="0" err="1" smtClean="0">
                <a:solidFill>
                  <a:schemeClr val="tx1"/>
                </a:solidFill>
              </a:rPr>
              <a:t>wnaeth</a:t>
            </a:r>
            <a:r>
              <a:rPr lang="en-GB" sz="2300" dirty="0" smtClean="0">
                <a:solidFill>
                  <a:schemeClr val="tx1"/>
                </a:solidFill>
              </a:rPr>
              <a:t> un </a:t>
            </a:r>
            <a:r>
              <a:rPr lang="en-GB" sz="2300" dirty="0" err="1" smtClean="0">
                <a:solidFill>
                  <a:schemeClr val="tx1"/>
                </a:solidFill>
              </a:rPr>
              <a:t>o’r</a:t>
            </a:r>
            <a:r>
              <a:rPr lang="en-GB" sz="2300" dirty="0" smtClean="0">
                <a:solidFill>
                  <a:schemeClr val="tx1"/>
                </a:solidFill>
              </a:rPr>
              <a:t> </a:t>
            </a:r>
            <a:r>
              <a:rPr lang="en-GB" sz="2300" dirty="0" err="1" smtClean="0">
                <a:solidFill>
                  <a:schemeClr val="tx1"/>
                </a:solidFill>
              </a:rPr>
              <a:t>cydweithwyr</a:t>
            </a:r>
            <a:r>
              <a:rPr lang="en-GB" sz="2300" dirty="0" smtClean="0">
                <a:solidFill>
                  <a:schemeClr val="tx1"/>
                </a:solidFill>
              </a:rPr>
              <a:t> </a:t>
            </a:r>
            <a:r>
              <a:rPr lang="en-GB" sz="2300" dirty="0" err="1" smtClean="0">
                <a:solidFill>
                  <a:schemeClr val="tx1"/>
                </a:solidFill>
              </a:rPr>
              <a:t>hyd</a:t>
            </a:r>
            <a:r>
              <a:rPr lang="en-GB" sz="2300" dirty="0" smtClean="0">
                <a:solidFill>
                  <a:schemeClr val="tx1"/>
                </a:solidFill>
              </a:rPr>
              <a:t> </a:t>
            </a:r>
            <a:r>
              <a:rPr lang="en-GB" sz="2300" dirty="0" err="1" smtClean="0">
                <a:solidFill>
                  <a:schemeClr val="tx1"/>
                </a:solidFill>
              </a:rPr>
              <a:t>yn</a:t>
            </a:r>
            <a:r>
              <a:rPr lang="en-GB" sz="2300" dirty="0" smtClean="0">
                <a:solidFill>
                  <a:schemeClr val="tx1"/>
                </a:solidFill>
              </a:rPr>
              <a:t> </a:t>
            </a:r>
            <a:r>
              <a:rPr lang="en-GB" sz="2300" dirty="0" err="1" smtClean="0">
                <a:solidFill>
                  <a:schemeClr val="tx1"/>
                </a:solidFill>
              </a:rPr>
              <a:t>oed</a:t>
            </a:r>
            <a:r>
              <a:rPr lang="en-GB" sz="2300" dirty="0" smtClean="0">
                <a:solidFill>
                  <a:schemeClr val="tx1"/>
                </a:solidFill>
              </a:rPr>
              <a:t> </a:t>
            </a:r>
            <a:r>
              <a:rPr lang="en-GB" sz="2300" dirty="0" err="1" smtClean="0">
                <a:solidFill>
                  <a:schemeClr val="tx1"/>
                </a:solidFill>
              </a:rPr>
              <a:t>gyfansoddi</a:t>
            </a:r>
            <a:r>
              <a:rPr lang="en-GB" sz="2300" dirty="0" smtClean="0">
                <a:solidFill>
                  <a:schemeClr val="tx1"/>
                </a:solidFill>
              </a:rPr>
              <a:t> </a:t>
            </a:r>
            <a:r>
              <a:rPr lang="en-GB" sz="2300" dirty="0" err="1" smtClean="0">
                <a:solidFill>
                  <a:schemeClr val="tx1"/>
                </a:solidFill>
              </a:rPr>
              <a:t>cerdd</a:t>
            </a:r>
            <a:r>
              <a:rPr lang="en-GB" sz="2300" dirty="0" smtClean="0">
                <a:solidFill>
                  <a:schemeClr val="tx1"/>
                </a:solidFill>
              </a:rPr>
              <a:t> </a:t>
            </a:r>
            <a:r>
              <a:rPr lang="en-GB" sz="2300" dirty="0" err="1" smtClean="0">
                <a:solidFill>
                  <a:schemeClr val="tx1"/>
                </a:solidFill>
              </a:rPr>
              <a:t>er</a:t>
            </a:r>
            <a:r>
              <a:rPr lang="en-GB" sz="2300" dirty="0" smtClean="0">
                <a:solidFill>
                  <a:schemeClr val="tx1"/>
                </a:solidFill>
              </a:rPr>
              <a:t> </a:t>
            </a:r>
            <a:r>
              <a:rPr lang="en-GB" sz="2300" dirty="0" err="1" smtClean="0">
                <a:solidFill>
                  <a:schemeClr val="tx1"/>
                </a:solidFill>
              </a:rPr>
              <a:t>cof</a:t>
            </a:r>
            <a:r>
              <a:rPr lang="en-GB" sz="2300" dirty="0" smtClean="0">
                <a:solidFill>
                  <a:schemeClr val="tx1"/>
                </a:solidFill>
              </a:rPr>
              <a:t> am y </a:t>
            </a:r>
            <a:r>
              <a:rPr lang="en-GB" sz="2300" dirty="0" err="1" smtClean="0">
                <a:solidFill>
                  <a:schemeClr val="tx1"/>
                </a:solidFill>
              </a:rPr>
              <a:t>ddwy</a:t>
            </a:r>
            <a:r>
              <a:rPr lang="en-GB" sz="2300" dirty="0" smtClean="0">
                <a:solidFill>
                  <a:schemeClr val="tx1"/>
                </a:solidFill>
              </a:rPr>
              <a:t> </a:t>
            </a:r>
            <a:r>
              <a:rPr lang="en-GB" sz="2300" dirty="0" err="1" smtClean="0">
                <a:solidFill>
                  <a:schemeClr val="tx1"/>
                </a:solidFill>
              </a:rPr>
              <a:t>ferch</a:t>
            </a:r>
            <a:r>
              <a:rPr lang="en-GB" sz="2300" dirty="0" smtClean="0">
                <a:solidFill>
                  <a:schemeClr val="tx1"/>
                </a:solidFill>
              </a:rPr>
              <a:t> </a:t>
            </a:r>
            <a:r>
              <a:rPr lang="en-GB" sz="2300" dirty="0" err="1" smtClean="0">
                <a:solidFill>
                  <a:schemeClr val="tx1"/>
                </a:solidFill>
              </a:rPr>
              <a:t>gan</a:t>
            </a:r>
            <a:r>
              <a:rPr lang="en-GB" sz="2300" dirty="0" smtClean="0">
                <a:solidFill>
                  <a:schemeClr val="tx1"/>
                </a:solidFill>
              </a:rPr>
              <a:t> </a:t>
            </a:r>
            <a:r>
              <a:rPr lang="en-GB" sz="2300" dirty="0" err="1" smtClean="0">
                <a:solidFill>
                  <a:schemeClr val="tx1"/>
                </a:solidFill>
              </a:rPr>
              <a:t>orffen</a:t>
            </a:r>
            <a:r>
              <a:rPr lang="en-GB" sz="2300" dirty="0" smtClean="0">
                <a:solidFill>
                  <a:schemeClr val="tx1"/>
                </a:solidFill>
              </a:rPr>
              <a:t> </a:t>
            </a:r>
            <a:r>
              <a:rPr lang="en-GB" sz="2300" dirty="0" err="1" smtClean="0">
                <a:solidFill>
                  <a:schemeClr val="tx1"/>
                </a:solidFill>
              </a:rPr>
              <a:t>gyda’r</a:t>
            </a:r>
            <a:r>
              <a:rPr lang="en-GB" sz="2300" dirty="0" smtClean="0">
                <a:solidFill>
                  <a:schemeClr val="tx1"/>
                </a:solidFill>
              </a:rPr>
              <a:t> </a:t>
            </a:r>
            <a:r>
              <a:rPr lang="en-GB" sz="2300" dirty="0" err="1" smtClean="0">
                <a:solidFill>
                  <a:schemeClr val="tx1"/>
                </a:solidFill>
              </a:rPr>
              <a:t>geiriau</a:t>
            </a:r>
            <a:r>
              <a:rPr lang="en-GB" sz="2300" dirty="0" smtClean="0">
                <a:solidFill>
                  <a:schemeClr val="tx1"/>
                </a:solidFill>
              </a:rPr>
              <a:t>,</a:t>
            </a:r>
          </a:p>
          <a:p>
            <a:endParaRPr lang="en-GB" sz="2300" dirty="0" smtClean="0">
              <a:solidFill>
                <a:schemeClr val="tx1"/>
              </a:solidFill>
            </a:endParaRPr>
          </a:p>
          <a:p>
            <a:endParaRPr lang="en-GB" sz="2300" dirty="0" smtClean="0">
              <a:solidFill>
                <a:schemeClr val="tx1"/>
              </a:solidFill>
            </a:endParaRPr>
          </a:p>
          <a:p>
            <a:r>
              <a:rPr lang="en-GB" sz="2300" b="1" dirty="0" smtClean="0">
                <a:solidFill>
                  <a:schemeClr val="tx1"/>
                </a:solidFill>
              </a:rPr>
              <a:t>‘…Fe </a:t>
            </a:r>
            <a:r>
              <a:rPr lang="en-GB" sz="2300" b="1" dirty="0" err="1" smtClean="0">
                <a:solidFill>
                  <a:schemeClr val="tx1"/>
                </a:solidFill>
              </a:rPr>
              <a:t>fyddant</a:t>
            </a:r>
            <a:r>
              <a:rPr lang="en-GB" sz="2300" b="1" dirty="0" smtClean="0">
                <a:solidFill>
                  <a:schemeClr val="tx1"/>
                </a:solidFill>
              </a:rPr>
              <a:t> </a:t>
            </a:r>
            <a:r>
              <a:rPr lang="en-GB" sz="2300" b="1" dirty="0" err="1" smtClean="0">
                <a:solidFill>
                  <a:schemeClr val="tx1"/>
                </a:solidFill>
              </a:rPr>
              <a:t>fyw</a:t>
            </a:r>
            <a:r>
              <a:rPr lang="en-GB" sz="2300" b="1" dirty="0" smtClean="0">
                <a:solidFill>
                  <a:schemeClr val="tx1"/>
                </a:solidFill>
              </a:rPr>
              <a:t> am </a:t>
            </a:r>
            <a:r>
              <a:rPr lang="en-GB" sz="2300" b="1" dirty="0" err="1" smtClean="0">
                <a:solidFill>
                  <a:schemeClr val="tx1"/>
                </a:solidFill>
              </a:rPr>
              <a:t>byth</a:t>
            </a:r>
            <a:r>
              <a:rPr lang="en-GB" sz="2300" b="1" dirty="0" smtClean="0">
                <a:solidFill>
                  <a:schemeClr val="tx1"/>
                </a:solidFill>
              </a:rPr>
              <a:t> </a:t>
            </a:r>
            <a:r>
              <a:rPr lang="en-GB" sz="2300" b="1" dirty="0" err="1" smtClean="0">
                <a:solidFill>
                  <a:schemeClr val="tx1"/>
                </a:solidFill>
              </a:rPr>
              <a:t>yn</a:t>
            </a:r>
            <a:r>
              <a:rPr lang="en-GB" sz="2300" b="1" dirty="0" smtClean="0">
                <a:solidFill>
                  <a:schemeClr val="tx1"/>
                </a:solidFill>
              </a:rPr>
              <a:t> </a:t>
            </a:r>
            <a:r>
              <a:rPr lang="en-GB" sz="2300" b="1" dirty="0" err="1" smtClean="0">
                <a:solidFill>
                  <a:schemeClr val="tx1"/>
                </a:solidFill>
              </a:rPr>
              <a:t>nwfn</a:t>
            </a:r>
            <a:r>
              <a:rPr lang="en-GB" sz="2300" b="1" dirty="0" smtClean="0">
                <a:solidFill>
                  <a:schemeClr val="tx1"/>
                </a:solidFill>
              </a:rPr>
              <a:t> y </a:t>
            </a:r>
            <a:r>
              <a:rPr lang="en-GB" sz="2300" b="1" dirty="0" err="1" smtClean="0">
                <a:solidFill>
                  <a:schemeClr val="tx1"/>
                </a:solidFill>
              </a:rPr>
              <a:t>cof</a:t>
            </a:r>
            <a:r>
              <a:rPr lang="en-GB" sz="2300" b="1" dirty="0" smtClean="0">
                <a:solidFill>
                  <a:schemeClr val="tx1"/>
                </a:solidFill>
              </a:rPr>
              <a:t> </a:t>
            </a:r>
            <a:br>
              <a:rPr lang="en-GB" sz="2300" b="1" dirty="0" smtClean="0">
                <a:solidFill>
                  <a:schemeClr val="tx1"/>
                </a:solidFill>
              </a:rPr>
            </a:br>
            <a:r>
              <a:rPr lang="en-GB" sz="2300" b="1" dirty="0" smtClean="0">
                <a:solidFill>
                  <a:schemeClr val="tx1"/>
                </a:solidFill>
              </a:rPr>
              <a:t> A </a:t>
            </a:r>
            <a:r>
              <a:rPr lang="en-GB" sz="2300" b="1" dirty="0" err="1" smtClean="0">
                <a:solidFill>
                  <a:schemeClr val="tx1"/>
                </a:solidFill>
              </a:rPr>
              <a:t>bydd</a:t>
            </a:r>
            <a:r>
              <a:rPr lang="en-GB" sz="2300" b="1" dirty="0" smtClean="0">
                <a:solidFill>
                  <a:schemeClr val="tx1"/>
                </a:solidFill>
              </a:rPr>
              <a:t> </a:t>
            </a:r>
            <a:r>
              <a:rPr lang="en-GB" sz="2300" b="1" dirty="0" err="1" smtClean="0">
                <a:solidFill>
                  <a:schemeClr val="tx1"/>
                </a:solidFill>
              </a:rPr>
              <a:t>Cymru’n</a:t>
            </a:r>
            <a:r>
              <a:rPr lang="en-GB" sz="2300" b="1" dirty="0" smtClean="0">
                <a:solidFill>
                  <a:schemeClr val="tx1"/>
                </a:solidFill>
              </a:rPr>
              <a:t> </a:t>
            </a:r>
            <a:r>
              <a:rPr lang="en-GB" sz="2300" b="1" dirty="0" err="1" smtClean="0">
                <a:solidFill>
                  <a:schemeClr val="tx1"/>
                </a:solidFill>
              </a:rPr>
              <a:t>canu</a:t>
            </a:r>
            <a:r>
              <a:rPr lang="en-GB" sz="2300" b="1" dirty="0" smtClean="0">
                <a:solidFill>
                  <a:schemeClr val="tx1"/>
                </a:solidFill>
              </a:rPr>
              <a:t> </a:t>
            </a:r>
            <a:r>
              <a:rPr lang="en-GB" sz="2300" b="1" dirty="0" err="1" smtClean="0">
                <a:solidFill>
                  <a:schemeClr val="tx1"/>
                </a:solidFill>
              </a:rPr>
              <a:t>clodydd</a:t>
            </a:r>
            <a:r>
              <a:rPr lang="en-GB" sz="2300" b="1" dirty="0" smtClean="0">
                <a:solidFill>
                  <a:schemeClr val="tx1"/>
                </a:solidFill>
              </a:rPr>
              <a:t> a </a:t>
            </a:r>
            <a:r>
              <a:rPr lang="en-GB" sz="2300" b="1" dirty="0" err="1" smtClean="0">
                <a:solidFill>
                  <a:schemeClr val="tx1"/>
                </a:solidFill>
              </a:rPr>
              <a:t>mawrhad</a:t>
            </a:r>
            <a:r>
              <a:rPr lang="en-GB" sz="2300" b="1" dirty="0" smtClean="0">
                <a:solidFill>
                  <a:schemeClr val="tx1"/>
                </a:solidFill>
              </a:rPr>
              <a:t/>
            </a:r>
            <a:br>
              <a:rPr lang="en-GB" sz="2300" b="1" dirty="0" smtClean="0">
                <a:solidFill>
                  <a:schemeClr val="tx1"/>
                </a:solidFill>
              </a:rPr>
            </a:br>
            <a:r>
              <a:rPr lang="en-GB" sz="2300" b="1" dirty="0" smtClean="0">
                <a:solidFill>
                  <a:schemeClr val="tx1"/>
                </a:solidFill>
              </a:rPr>
              <a:t> </a:t>
            </a:r>
            <a:r>
              <a:rPr lang="en-GB" sz="2300" b="1" dirty="0" err="1" smtClean="0">
                <a:solidFill>
                  <a:schemeClr val="tx1"/>
                </a:solidFill>
              </a:rPr>
              <a:t>I’r</a:t>
            </a:r>
            <a:r>
              <a:rPr lang="en-GB" sz="2300" b="1" dirty="0" smtClean="0">
                <a:solidFill>
                  <a:schemeClr val="tx1"/>
                </a:solidFill>
              </a:rPr>
              <a:t> </a:t>
            </a:r>
            <a:r>
              <a:rPr lang="en-GB" sz="2300" b="1" dirty="0" err="1" smtClean="0">
                <a:solidFill>
                  <a:schemeClr val="tx1"/>
                </a:solidFill>
              </a:rPr>
              <a:t>rhai</a:t>
            </a:r>
            <a:r>
              <a:rPr lang="en-GB" sz="2300" b="1" dirty="0" smtClean="0">
                <a:solidFill>
                  <a:schemeClr val="tx1"/>
                </a:solidFill>
              </a:rPr>
              <a:t> </a:t>
            </a:r>
            <a:r>
              <a:rPr lang="en-GB" sz="2300" b="1" dirty="0" err="1" smtClean="0">
                <a:solidFill>
                  <a:schemeClr val="tx1"/>
                </a:solidFill>
              </a:rPr>
              <a:t>yr</a:t>
            </a:r>
            <a:r>
              <a:rPr lang="en-GB" sz="2300" b="1" dirty="0" smtClean="0">
                <a:solidFill>
                  <a:schemeClr val="tx1"/>
                </a:solidFill>
              </a:rPr>
              <a:t> </a:t>
            </a:r>
            <a:r>
              <a:rPr lang="en-GB" sz="2300" b="1" dirty="0" err="1" smtClean="0">
                <a:solidFill>
                  <a:schemeClr val="tx1"/>
                </a:solidFill>
              </a:rPr>
              <a:t>oedd</a:t>
            </a:r>
            <a:r>
              <a:rPr lang="en-GB" sz="2300" b="1" dirty="0" smtClean="0">
                <a:solidFill>
                  <a:schemeClr val="tx1"/>
                </a:solidFill>
              </a:rPr>
              <a:t> </a:t>
            </a:r>
            <a:r>
              <a:rPr lang="en-GB" sz="2300" b="1" dirty="0" err="1" smtClean="0">
                <a:solidFill>
                  <a:schemeClr val="tx1"/>
                </a:solidFill>
              </a:rPr>
              <a:t>byw</a:t>
            </a:r>
            <a:r>
              <a:rPr lang="en-GB" sz="2300" b="1" dirty="0" smtClean="0">
                <a:solidFill>
                  <a:schemeClr val="tx1"/>
                </a:solidFill>
              </a:rPr>
              <a:t> </a:t>
            </a:r>
            <a:r>
              <a:rPr lang="en-GB" sz="2300" b="1" dirty="0" err="1" smtClean="0">
                <a:solidFill>
                  <a:schemeClr val="tx1"/>
                </a:solidFill>
              </a:rPr>
              <a:t>yn</a:t>
            </a:r>
            <a:r>
              <a:rPr lang="en-GB" sz="2300" b="1" dirty="0" smtClean="0">
                <a:solidFill>
                  <a:schemeClr val="tx1"/>
                </a:solidFill>
              </a:rPr>
              <a:t> </a:t>
            </a:r>
            <a:r>
              <a:rPr lang="en-GB" sz="2300" b="1" dirty="0" err="1" smtClean="0">
                <a:solidFill>
                  <a:schemeClr val="tx1"/>
                </a:solidFill>
              </a:rPr>
              <a:t>ddim</a:t>
            </a:r>
            <a:r>
              <a:rPr lang="en-GB" sz="2300" b="1" dirty="0" smtClean="0">
                <a:solidFill>
                  <a:schemeClr val="tx1"/>
                </a:solidFill>
              </a:rPr>
              <a:t> </a:t>
            </a:r>
            <a:r>
              <a:rPr lang="en-GB" sz="2300" b="1" dirty="0" err="1" smtClean="0">
                <a:solidFill>
                  <a:schemeClr val="tx1"/>
                </a:solidFill>
              </a:rPr>
              <a:t>ond</a:t>
            </a:r>
            <a:r>
              <a:rPr lang="en-GB" sz="2300" b="1" dirty="0" smtClean="0">
                <a:solidFill>
                  <a:schemeClr val="tx1"/>
                </a:solidFill>
              </a:rPr>
              <a:t> </a:t>
            </a:r>
            <a:r>
              <a:rPr lang="en-GB" sz="2300" b="1" dirty="0" err="1" smtClean="0">
                <a:solidFill>
                  <a:schemeClr val="tx1"/>
                </a:solidFill>
              </a:rPr>
              <a:t>rhodd</a:t>
            </a:r>
            <a:r>
              <a:rPr lang="en-GB" sz="2300" b="1" dirty="0" smtClean="0">
                <a:solidFill>
                  <a:schemeClr val="tx1"/>
                </a:solidFill>
              </a:rPr>
              <a:t/>
            </a:r>
            <a:br>
              <a:rPr lang="en-GB" sz="2300" b="1" dirty="0" smtClean="0">
                <a:solidFill>
                  <a:schemeClr val="tx1"/>
                </a:solidFill>
              </a:rPr>
            </a:br>
            <a:r>
              <a:rPr lang="en-GB" sz="2300" b="1" dirty="0" err="1" smtClean="0">
                <a:solidFill>
                  <a:schemeClr val="tx1"/>
                </a:solidFill>
              </a:rPr>
              <a:t>I’w</a:t>
            </a:r>
            <a:r>
              <a:rPr lang="en-GB" sz="2300" b="1" dirty="0" smtClean="0">
                <a:solidFill>
                  <a:schemeClr val="tx1"/>
                </a:solidFill>
              </a:rPr>
              <a:t> </a:t>
            </a:r>
            <a:r>
              <a:rPr lang="en-GB" sz="2300" b="1" dirty="0" err="1" smtClean="0">
                <a:solidFill>
                  <a:schemeClr val="tx1"/>
                </a:solidFill>
              </a:rPr>
              <a:t>brenin</a:t>
            </a:r>
            <a:r>
              <a:rPr lang="en-GB" sz="2300" b="1" dirty="0" smtClean="0">
                <a:solidFill>
                  <a:schemeClr val="tx1"/>
                </a:solidFill>
              </a:rPr>
              <a:t> </a:t>
            </a:r>
            <a:r>
              <a:rPr lang="en-GB" sz="2300" b="1" dirty="0" err="1" smtClean="0">
                <a:solidFill>
                  <a:schemeClr val="tx1"/>
                </a:solidFill>
              </a:rPr>
              <a:t>a’r</a:t>
            </a:r>
            <a:r>
              <a:rPr lang="en-GB" sz="2300" b="1" dirty="0" smtClean="0">
                <a:solidFill>
                  <a:schemeClr val="tx1"/>
                </a:solidFill>
              </a:rPr>
              <a:t> </a:t>
            </a:r>
            <a:r>
              <a:rPr lang="en-GB" sz="2300" b="1" dirty="0" err="1" smtClean="0">
                <a:solidFill>
                  <a:schemeClr val="tx1"/>
                </a:solidFill>
              </a:rPr>
              <a:t>rhai</a:t>
            </a:r>
            <a:r>
              <a:rPr lang="en-GB" sz="2300" b="1" dirty="0" smtClean="0">
                <a:solidFill>
                  <a:schemeClr val="tx1"/>
                </a:solidFill>
              </a:rPr>
              <a:t> </a:t>
            </a:r>
            <a:r>
              <a:rPr lang="en-GB" sz="2300" b="1" dirty="0" err="1" smtClean="0">
                <a:solidFill>
                  <a:schemeClr val="tx1"/>
                </a:solidFill>
              </a:rPr>
              <a:t>sy’n</a:t>
            </a:r>
            <a:r>
              <a:rPr lang="en-GB" sz="2300" b="1" dirty="0" smtClean="0">
                <a:solidFill>
                  <a:schemeClr val="tx1"/>
                </a:solidFill>
              </a:rPr>
              <a:t> </a:t>
            </a:r>
            <a:r>
              <a:rPr lang="en-GB" sz="2300" b="1" dirty="0" err="1" smtClean="0">
                <a:solidFill>
                  <a:schemeClr val="tx1"/>
                </a:solidFill>
              </a:rPr>
              <a:t>ymladd</a:t>
            </a:r>
            <a:r>
              <a:rPr lang="en-GB" sz="2300" b="1" dirty="0" smtClean="0">
                <a:solidFill>
                  <a:schemeClr val="tx1"/>
                </a:solidFill>
              </a:rPr>
              <a:t> </a:t>
            </a:r>
            <a:r>
              <a:rPr lang="en-GB" sz="2300" b="1" dirty="0" err="1" smtClean="0">
                <a:solidFill>
                  <a:schemeClr val="tx1"/>
                </a:solidFill>
              </a:rPr>
              <a:t>dros</a:t>
            </a:r>
            <a:r>
              <a:rPr lang="en-GB" sz="2300" b="1" dirty="0" smtClean="0">
                <a:solidFill>
                  <a:schemeClr val="tx1"/>
                </a:solidFill>
              </a:rPr>
              <a:t> </a:t>
            </a:r>
            <a:r>
              <a:rPr lang="en-GB" sz="2300" b="1" dirty="0" err="1" smtClean="0">
                <a:solidFill>
                  <a:schemeClr val="tx1"/>
                </a:solidFill>
              </a:rPr>
              <a:t>ein</a:t>
            </a:r>
            <a:r>
              <a:rPr lang="en-GB" sz="2300" b="1" dirty="0" smtClean="0">
                <a:solidFill>
                  <a:schemeClr val="tx1"/>
                </a:solidFill>
              </a:rPr>
              <a:t> </a:t>
            </a:r>
            <a:r>
              <a:rPr lang="en-GB" sz="2300" b="1" dirty="0" err="1" smtClean="0">
                <a:solidFill>
                  <a:schemeClr val="tx1"/>
                </a:solidFill>
              </a:rPr>
              <a:t>gwlad</a:t>
            </a:r>
            <a:r>
              <a:rPr lang="en-GB" sz="2300" b="1" dirty="0" smtClean="0">
                <a:solidFill>
                  <a:schemeClr val="tx1"/>
                </a:solidFill>
              </a:rPr>
              <a:t>’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40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88640"/>
            <a:ext cx="8784976" cy="64087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38" y="260649"/>
            <a:ext cx="7632847" cy="56302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6000660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Pam </a:t>
            </a:r>
            <a:r>
              <a:rPr lang="en-GB" sz="2800" dirty="0" err="1" smtClean="0">
                <a:solidFill>
                  <a:srgbClr val="FF0000"/>
                </a:solidFill>
              </a:rPr>
              <a:t>mae</a:t>
            </a:r>
            <a:r>
              <a:rPr lang="en-GB" sz="2800" dirty="0" smtClean="0">
                <a:solidFill>
                  <a:srgbClr val="FF0000"/>
                </a:solidFill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</a:rPr>
              <a:t>marwolaeth</a:t>
            </a:r>
            <a:r>
              <a:rPr lang="en-GB" sz="2800" dirty="0" smtClean="0">
                <a:solidFill>
                  <a:srgbClr val="FF0000"/>
                </a:solidFill>
              </a:rPr>
              <a:t> y </a:t>
            </a:r>
            <a:r>
              <a:rPr lang="en-GB" sz="2800" dirty="0" err="1" smtClean="0">
                <a:solidFill>
                  <a:srgbClr val="FF0000"/>
                </a:solidFill>
              </a:rPr>
              <a:t>ddwy</a:t>
            </a:r>
            <a:r>
              <a:rPr lang="en-GB" sz="2800" dirty="0" smtClean="0">
                <a:solidFill>
                  <a:srgbClr val="FF0000"/>
                </a:solidFill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</a:rPr>
              <a:t>yma’n</a:t>
            </a:r>
            <a:r>
              <a:rPr lang="en-GB" sz="2800" dirty="0" smtClean="0">
                <a:solidFill>
                  <a:srgbClr val="FF0000"/>
                </a:solidFill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</a:rPr>
              <a:t>arwyddocaol</a:t>
            </a:r>
            <a:r>
              <a:rPr lang="en-GB" sz="2800" dirty="0" smtClean="0">
                <a:solidFill>
                  <a:srgbClr val="FF0000"/>
                </a:solidFill>
              </a:rPr>
              <a:t>?</a:t>
            </a:r>
            <a:endParaRPr lang="en-GB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30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88640"/>
            <a:ext cx="8784976" cy="64087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323528" y="1361671"/>
            <a:ext cx="42484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None/>
            </a:pPr>
            <a:r>
              <a:rPr lang="en-GB" dirty="0" smtClean="0"/>
              <a:t>I </a:t>
            </a:r>
            <a:r>
              <a:rPr lang="en-GB" dirty="0" err="1" smtClean="0"/>
              <a:t>ddechrau</a:t>
            </a:r>
            <a:r>
              <a:rPr lang="en-GB" dirty="0" smtClean="0"/>
              <a:t>, </a:t>
            </a:r>
            <a:r>
              <a:rPr lang="en-GB" dirty="0" err="1" smtClean="0"/>
              <a:t>galwyd</a:t>
            </a:r>
            <a:r>
              <a:rPr lang="en-GB" dirty="0" smtClean="0"/>
              <a:t> </a:t>
            </a:r>
            <a:r>
              <a:rPr lang="en-GB" dirty="0" err="1" smtClean="0"/>
              <a:t>ar</a:t>
            </a:r>
            <a:r>
              <a:rPr lang="en-GB" dirty="0" smtClean="0"/>
              <a:t> </a:t>
            </a:r>
            <a:r>
              <a:rPr lang="en-GB" dirty="0" err="1" smtClean="0"/>
              <a:t>ferched</a:t>
            </a:r>
            <a:r>
              <a:rPr lang="en-GB" dirty="0" smtClean="0"/>
              <a:t> </a:t>
            </a:r>
            <a:r>
              <a:rPr lang="en-GB" dirty="0" err="1" smtClean="0"/>
              <a:t>sengl</a:t>
            </a:r>
            <a:r>
              <a:rPr lang="en-GB" dirty="0" smtClean="0"/>
              <a:t> </a:t>
            </a:r>
            <a:r>
              <a:rPr lang="en-GB" dirty="0" err="1" smtClean="0"/>
              <a:t>rhwng</a:t>
            </a:r>
            <a:r>
              <a:rPr lang="en-GB" dirty="0" smtClean="0"/>
              <a:t> </a:t>
            </a:r>
            <a:r>
              <a:rPr lang="en-GB" dirty="0"/>
              <a:t>20-30 i</a:t>
            </a:r>
            <a:r>
              <a:rPr lang="en-GB" dirty="0" smtClean="0"/>
              <a:t> </a:t>
            </a:r>
            <a:r>
              <a:rPr lang="en-GB" dirty="0" err="1" smtClean="0"/>
              <a:t>weithio</a:t>
            </a:r>
            <a:r>
              <a:rPr lang="en-GB" dirty="0" smtClean="0"/>
              <a:t>. </a:t>
            </a:r>
            <a:r>
              <a:rPr lang="en-GB" dirty="0" err="1" smtClean="0"/>
              <a:t>Erbyn</a:t>
            </a:r>
            <a:r>
              <a:rPr lang="en-GB" dirty="0" smtClean="0"/>
              <a:t> </a:t>
            </a:r>
            <a:r>
              <a:rPr lang="en-GB" dirty="0" err="1" smtClean="0"/>
              <a:t>canol</a:t>
            </a:r>
            <a:r>
              <a:rPr lang="en-GB" dirty="0" smtClean="0"/>
              <a:t> 1943, </a:t>
            </a:r>
            <a:r>
              <a:rPr lang="en-GB" dirty="0" err="1" smtClean="0"/>
              <a:t>roedd</a:t>
            </a:r>
            <a:r>
              <a:rPr lang="en-GB" dirty="0" smtClean="0"/>
              <a:t> 90</a:t>
            </a:r>
            <a:r>
              <a:rPr lang="en-GB" dirty="0"/>
              <a:t>% </a:t>
            </a:r>
            <a:r>
              <a:rPr lang="en-GB" dirty="0" smtClean="0"/>
              <a:t>o </a:t>
            </a:r>
            <a:r>
              <a:rPr lang="en-GB" dirty="0" err="1" smtClean="0"/>
              <a:t>ferched</a:t>
            </a:r>
            <a:r>
              <a:rPr lang="en-GB" dirty="0" smtClean="0"/>
              <a:t> </a:t>
            </a:r>
            <a:r>
              <a:rPr lang="en-GB" dirty="0" err="1" smtClean="0"/>
              <a:t>sengl</a:t>
            </a:r>
            <a:r>
              <a:rPr lang="en-GB" dirty="0" smtClean="0"/>
              <a:t> a 80</a:t>
            </a:r>
            <a:r>
              <a:rPr lang="en-GB" dirty="0"/>
              <a:t>% </a:t>
            </a:r>
            <a:r>
              <a:rPr lang="en-GB" dirty="0" smtClean="0"/>
              <a:t>o </a:t>
            </a:r>
            <a:r>
              <a:rPr lang="en-GB" dirty="0" err="1" smtClean="0"/>
              <a:t>ferched</a:t>
            </a:r>
            <a:r>
              <a:rPr lang="en-GB" dirty="0" smtClean="0"/>
              <a:t> </a:t>
            </a:r>
            <a:r>
              <a:rPr lang="en-GB" dirty="0" err="1" smtClean="0"/>
              <a:t>priod</a:t>
            </a:r>
            <a:r>
              <a:rPr lang="en-GB" dirty="0" smtClean="0"/>
              <a:t> </a:t>
            </a:r>
            <a:r>
              <a:rPr lang="en-GB" dirty="0" err="1" smtClean="0"/>
              <a:t>wedi</a:t>
            </a:r>
            <a:r>
              <a:rPr lang="en-GB" dirty="0" smtClean="0"/>
              <a:t> </a:t>
            </a:r>
            <a:r>
              <a:rPr lang="en-GB" dirty="0" err="1" smtClean="0"/>
              <a:t>eu</a:t>
            </a:r>
            <a:r>
              <a:rPr lang="en-GB" dirty="0" smtClean="0"/>
              <a:t> </a:t>
            </a:r>
            <a:r>
              <a:rPr lang="en-GB" dirty="0" err="1" smtClean="0"/>
              <a:t>galw</a:t>
            </a:r>
            <a:r>
              <a:rPr lang="en-GB" dirty="0" smtClean="0"/>
              <a:t>. </a:t>
            </a:r>
            <a:endParaRPr lang="en-GB" dirty="0"/>
          </a:p>
          <a:p>
            <a:pPr>
              <a:buFont typeface="Arial" charset="0"/>
              <a:buNone/>
            </a:pPr>
            <a:endParaRPr lang="en-GB" dirty="0"/>
          </a:p>
          <a:p>
            <a:pPr>
              <a:buFont typeface="Arial" charset="0"/>
              <a:buNone/>
            </a:pPr>
            <a:r>
              <a:rPr lang="en-GB" dirty="0" smtClean="0"/>
              <a:t>“</a:t>
            </a:r>
            <a:r>
              <a:rPr lang="en-GB" dirty="0" err="1" smtClean="0"/>
              <a:t>Pwysleisiwyd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fyddai</a:t>
            </a:r>
            <a:r>
              <a:rPr lang="en-GB" dirty="0" smtClean="0"/>
              <a:t> </a:t>
            </a:r>
            <a:r>
              <a:rPr lang="en-GB" dirty="0" err="1" smtClean="0"/>
              <a:t>angen</a:t>
            </a:r>
            <a:r>
              <a:rPr lang="en-GB" dirty="0" smtClean="0"/>
              <a:t> </a:t>
            </a:r>
            <a:r>
              <a:rPr lang="en-GB" dirty="0" err="1" smtClean="0"/>
              <a:t>i’r</a:t>
            </a:r>
            <a:r>
              <a:rPr lang="en-GB" dirty="0" smtClean="0"/>
              <a:t> </a:t>
            </a:r>
            <a:r>
              <a:rPr lang="en-GB" dirty="0" err="1" smtClean="0"/>
              <a:t>merched</a:t>
            </a:r>
            <a:r>
              <a:rPr lang="en-GB" dirty="0" smtClean="0"/>
              <a:t> </a:t>
            </a:r>
            <a:r>
              <a:rPr lang="en-GB" dirty="0" err="1" smtClean="0"/>
              <a:t>gario</a:t>
            </a:r>
            <a:r>
              <a:rPr lang="en-GB" dirty="0" smtClean="0"/>
              <a:t> </a:t>
            </a:r>
            <a:r>
              <a:rPr lang="en-GB" dirty="0" err="1" smtClean="0"/>
              <a:t>arfau</a:t>
            </a:r>
            <a:r>
              <a:rPr lang="en-GB" dirty="0" smtClean="0"/>
              <a:t>.”</a:t>
            </a:r>
          </a:p>
          <a:p>
            <a:pPr>
              <a:buFont typeface="Arial" charset="0"/>
              <a:buNone/>
            </a:pPr>
            <a:endParaRPr lang="en-GB" dirty="0"/>
          </a:p>
          <a:p>
            <a:pPr>
              <a:buFont typeface="Arial" charset="0"/>
              <a:buNone/>
            </a:pPr>
            <a:r>
              <a:rPr lang="en-GB" dirty="0" smtClean="0"/>
              <a:t>Beth </a:t>
            </a:r>
            <a:r>
              <a:rPr lang="en-GB" dirty="0" err="1" smtClean="0"/>
              <a:t>oedd</a:t>
            </a:r>
            <a:r>
              <a:rPr lang="en-GB" dirty="0" smtClean="0"/>
              <a:t> y </a:t>
            </a:r>
            <a:r>
              <a:rPr lang="en-GB" dirty="0" err="1" smtClean="0"/>
              <a:t>rheswm</a:t>
            </a:r>
            <a:r>
              <a:rPr lang="en-GB" dirty="0" smtClean="0"/>
              <a:t> am </a:t>
            </a:r>
            <a:r>
              <a:rPr lang="en-GB" dirty="0" err="1" smtClean="0"/>
              <a:t>hyn</a:t>
            </a:r>
            <a:r>
              <a:rPr lang="en-GB" dirty="0" smtClean="0"/>
              <a:t> </a:t>
            </a:r>
            <a:r>
              <a:rPr lang="en-GB" dirty="0" err="1" smtClean="0"/>
              <a:t>yn</a:t>
            </a:r>
            <a:r>
              <a:rPr lang="en-GB" dirty="0" smtClean="0"/>
              <a:t> </a:t>
            </a:r>
            <a:r>
              <a:rPr lang="en-GB" dirty="0" err="1" smtClean="0"/>
              <a:t>eich</a:t>
            </a:r>
            <a:r>
              <a:rPr lang="en-GB" dirty="0" smtClean="0"/>
              <a:t> barn chi?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619672" y="692696"/>
            <a:ext cx="1512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u="sng" dirty="0" err="1" smtClean="0"/>
              <a:t>Consgripsiwn</a:t>
            </a:r>
            <a:endParaRPr lang="en-GB" u="sng" dirty="0"/>
          </a:p>
        </p:txBody>
      </p:sp>
      <p:pic>
        <p:nvPicPr>
          <p:cNvPr id="6" name="Picture 9" descr="http://www.earthstation1.com/Warposters/jckaelin/Queen_Mary's_Army_Auxiliary_Corp_j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788024" y="332656"/>
            <a:ext cx="3730625" cy="55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8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88640"/>
            <a:ext cx="8784976" cy="64087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799" y="5706044"/>
            <a:ext cx="1766402" cy="75938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67544" y="476672"/>
            <a:ext cx="79208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None/>
            </a:pPr>
            <a:r>
              <a:rPr lang="en-GB" dirty="0" err="1" smtClean="0"/>
              <a:t>Ar</a:t>
            </a:r>
            <a:r>
              <a:rPr lang="en-GB" dirty="0" smtClean="0"/>
              <a:t> </a:t>
            </a:r>
            <a:r>
              <a:rPr lang="en-GB" dirty="0" err="1" smtClean="0"/>
              <a:t>ddiwedd</a:t>
            </a:r>
            <a:r>
              <a:rPr lang="en-GB" dirty="0" smtClean="0"/>
              <a:t> </a:t>
            </a:r>
            <a:r>
              <a:rPr lang="en-GB" dirty="0" err="1" smtClean="0"/>
              <a:t>yr</a:t>
            </a:r>
            <a:r>
              <a:rPr lang="en-GB" dirty="0" smtClean="0"/>
              <a:t> Ail </a:t>
            </a:r>
            <a:r>
              <a:rPr lang="en-GB" dirty="0" err="1" smtClean="0"/>
              <a:t>Ryfel</a:t>
            </a:r>
            <a:r>
              <a:rPr lang="en-GB" dirty="0" smtClean="0"/>
              <a:t> </a:t>
            </a:r>
            <a:r>
              <a:rPr lang="en-GB" dirty="0" err="1" smtClean="0"/>
              <a:t>Byd</a:t>
            </a:r>
            <a:r>
              <a:rPr lang="en-GB" dirty="0" smtClean="0"/>
              <a:t>, </a:t>
            </a:r>
            <a:r>
              <a:rPr lang="en-GB" dirty="0" err="1" smtClean="0"/>
              <a:t>dathlwyd</a:t>
            </a:r>
            <a:r>
              <a:rPr lang="en-GB" dirty="0" smtClean="0"/>
              <a:t> </a:t>
            </a:r>
            <a:r>
              <a:rPr lang="en-GB" dirty="0" err="1" smtClean="0"/>
              <a:t>cyfraniad</a:t>
            </a:r>
            <a:r>
              <a:rPr lang="en-GB" dirty="0" smtClean="0"/>
              <a:t> </a:t>
            </a:r>
            <a:r>
              <a:rPr lang="en-GB" dirty="0" err="1" smtClean="0"/>
              <a:t>merched</a:t>
            </a:r>
            <a:r>
              <a:rPr lang="en-GB" dirty="0" smtClean="0"/>
              <a:t> at y </a:t>
            </a:r>
            <a:r>
              <a:rPr lang="en-GB" dirty="0" err="1" smtClean="0"/>
              <a:t>rhyfel</a:t>
            </a:r>
            <a:r>
              <a:rPr lang="en-GB" dirty="0" smtClean="0"/>
              <a:t>. </a:t>
            </a:r>
            <a:r>
              <a:rPr lang="en-GB" dirty="0" err="1" smtClean="0"/>
              <a:t>Roedden</a:t>
            </a:r>
            <a:r>
              <a:rPr lang="en-GB" dirty="0" smtClean="0"/>
              <a:t> </a:t>
            </a:r>
            <a:r>
              <a:rPr lang="en-GB" dirty="0" err="1" smtClean="0"/>
              <a:t>nhw</a:t>
            </a:r>
            <a:r>
              <a:rPr lang="en-GB" dirty="0" smtClean="0"/>
              <a:t> </a:t>
            </a:r>
            <a:r>
              <a:rPr lang="en-GB" dirty="0" err="1" smtClean="0"/>
              <a:t>wedi</a:t>
            </a:r>
            <a:r>
              <a:rPr lang="en-GB" dirty="0" smtClean="0"/>
              <a:t> </a:t>
            </a:r>
            <a:r>
              <a:rPr lang="en-GB" dirty="0" err="1" smtClean="0"/>
              <a:t>gwneud</a:t>
            </a:r>
            <a:r>
              <a:rPr lang="en-GB" dirty="0" smtClean="0"/>
              <a:t> </a:t>
            </a:r>
            <a:r>
              <a:rPr lang="en-GB" dirty="0" err="1" smtClean="0"/>
              <a:t>gwahaniaeth</a:t>
            </a:r>
            <a:r>
              <a:rPr lang="en-GB" dirty="0" smtClean="0"/>
              <a:t> </a:t>
            </a:r>
            <a:r>
              <a:rPr lang="en-GB" dirty="0" err="1" smtClean="0"/>
              <a:t>mawr</a:t>
            </a:r>
            <a:r>
              <a:rPr lang="en-GB" dirty="0" smtClean="0"/>
              <a:t> </a:t>
            </a:r>
            <a:r>
              <a:rPr lang="en-GB" dirty="0" err="1"/>
              <a:t>i</a:t>
            </a:r>
            <a:r>
              <a:rPr lang="en-GB" dirty="0" err="1" smtClean="0"/>
              <a:t>’r</a:t>
            </a:r>
            <a:r>
              <a:rPr lang="en-GB" dirty="0" smtClean="0"/>
              <a:t> </a:t>
            </a:r>
            <a:r>
              <a:rPr lang="en-GB" dirty="0" err="1" smtClean="0"/>
              <a:t>achos</a:t>
            </a:r>
            <a:r>
              <a:rPr lang="en-GB" dirty="0" smtClean="0"/>
              <a:t>.  </a:t>
            </a:r>
            <a:endParaRPr lang="en-GB" dirty="0"/>
          </a:p>
          <a:p>
            <a:pPr>
              <a:buFont typeface="Arial" charset="0"/>
              <a:buNone/>
            </a:pPr>
            <a:endParaRPr lang="en-GB" dirty="0"/>
          </a:p>
          <a:p>
            <a:pPr>
              <a:buFont typeface="Arial" charset="0"/>
              <a:buNone/>
            </a:pPr>
            <a:r>
              <a:rPr lang="en-GB" dirty="0" err="1" smtClean="0"/>
              <a:t>Yn</a:t>
            </a:r>
            <a:r>
              <a:rPr lang="en-GB" dirty="0" smtClean="0"/>
              <a:t> </a:t>
            </a:r>
            <a:r>
              <a:rPr lang="en-GB" dirty="0" err="1" smtClean="0"/>
              <a:t>eironig</a:t>
            </a:r>
            <a:r>
              <a:rPr lang="en-GB" dirty="0" smtClean="0"/>
              <a:t>, </a:t>
            </a:r>
            <a:r>
              <a:rPr lang="en-GB" dirty="0" err="1" smtClean="0"/>
              <a:t>ni</a:t>
            </a:r>
            <a:r>
              <a:rPr lang="en-GB" dirty="0" smtClean="0"/>
              <a:t> </a:t>
            </a:r>
            <a:r>
              <a:rPr lang="en-GB" dirty="0" err="1" smtClean="0"/>
              <a:t>wnaeth</a:t>
            </a:r>
            <a:r>
              <a:rPr lang="en-GB" dirty="0" smtClean="0"/>
              <a:t> </a:t>
            </a:r>
            <a:r>
              <a:rPr lang="en-GB" dirty="0"/>
              <a:t>Hitler </a:t>
            </a:r>
            <a:r>
              <a:rPr lang="en-GB" dirty="0" err="1" smtClean="0"/>
              <a:t>ddefnyddio</a:t>
            </a:r>
            <a:r>
              <a:rPr lang="en-GB" dirty="0" smtClean="0"/>
              <a:t> </a:t>
            </a:r>
            <a:r>
              <a:rPr lang="en-GB" dirty="0" err="1" smtClean="0"/>
              <a:t>merched</a:t>
            </a:r>
            <a:r>
              <a:rPr lang="en-GB" dirty="0" smtClean="0"/>
              <a:t> </a:t>
            </a:r>
            <a:r>
              <a:rPr lang="en-GB" dirty="0" err="1" smtClean="0"/>
              <a:t>yr</a:t>
            </a:r>
            <a:r>
              <a:rPr lang="en-GB" dirty="0" smtClean="0"/>
              <a:t> </a:t>
            </a:r>
            <a:r>
              <a:rPr lang="en-GB" dirty="0" err="1" smtClean="0"/>
              <a:t>Almaen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helpu</a:t>
            </a:r>
            <a:r>
              <a:rPr lang="en-GB" dirty="0" smtClean="0"/>
              <a:t> </a:t>
            </a:r>
            <a:r>
              <a:rPr lang="en-GB" dirty="0" err="1" smtClean="0"/>
              <a:t>gyda’r</a:t>
            </a:r>
            <a:r>
              <a:rPr lang="en-GB" dirty="0" smtClean="0"/>
              <a:t> </a:t>
            </a:r>
            <a:r>
              <a:rPr lang="en-GB" dirty="0" err="1" smtClean="0"/>
              <a:t>rhyfel</a:t>
            </a:r>
            <a:r>
              <a:rPr lang="en-GB" dirty="0" smtClean="0"/>
              <a:t> </a:t>
            </a:r>
            <a:r>
              <a:rPr lang="en-GB" dirty="0"/>
              <a:t>– </a:t>
            </a:r>
            <a:r>
              <a:rPr lang="en-GB" dirty="0" err="1" smtClean="0"/>
              <a:t>roedd</a:t>
            </a:r>
            <a:r>
              <a:rPr lang="en-GB" dirty="0" smtClean="0"/>
              <a:t> </a:t>
            </a:r>
            <a:r>
              <a:rPr lang="en-GB" dirty="0" err="1" smtClean="0"/>
              <a:t>e’n</a:t>
            </a:r>
            <a:r>
              <a:rPr lang="en-GB" dirty="0" smtClean="0"/>
              <a:t> </a:t>
            </a:r>
            <a:r>
              <a:rPr lang="en-GB" dirty="0" err="1" smtClean="0"/>
              <a:t>credu</a:t>
            </a:r>
            <a:r>
              <a:rPr lang="en-GB" dirty="0" smtClean="0"/>
              <a:t> </a:t>
            </a:r>
            <a:r>
              <a:rPr lang="en-GB" dirty="0" err="1" smtClean="0"/>
              <a:t>mai</a:t>
            </a:r>
            <a:r>
              <a:rPr lang="en-GB" dirty="0" smtClean="0"/>
              <a:t> </a:t>
            </a:r>
            <a:r>
              <a:rPr lang="en-GB" dirty="0" err="1" smtClean="0"/>
              <a:t>eu</a:t>
            </a:r>
            <a:r>
              <a:rPr lang="en-GB" dirty="0" smtClean="0"/>
              <a:t> </a:t>
            </a:r>
            <a:r>
              <a:rPr lang="en-GB" dirty="0" err="1" smtClean="0"/>
              <a:t>lle</a:t>
            </a:r>
            <a:r>
              <a:rPr lang="en-GB" dirty="0" smtClean="0"/>
              <a:t> </a:t>
            </a:r>
            <a:r>
              <a:rPr lang="en-GB" dirty="0" err="1" smtClean="0"/>
              <a:t>nhw</a:t>
            </a:r>
            <a:r>
              <a:rPr lang="en-GB" dirty="0" smtClean="0"/>
              <a:t> </a:t>
            </a:r>
            <a:r>
              <a:rPr lang="en-GB" dirty="0" err="1" smtClean="0"/>
              <a:t>oedd</a:t>
            </a:r>
            <a:r>
              <a:rPr lang="en-GB" dirty="0" smtClean="0"/>
              <a:t> </a:t>
            </a:r>
            <a:r>
              <a:rPr lang="en-GB" dirty="0" err="1" smtClean="0"/>
              <a:t>yn</a:t>
            </a:r>
            <a:r>
              <a:rPr lang="en-GB" dirty="0" smtClean="0"/>
              <a:t> y </a:t>
            </a:r>
            <a:r>
              <a:rPr lang="en-GB" dirty="0" err="1" smtClean="0"/>
              <a:t>cartref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6" name="Picture 4" descr="http://www.earthstation1.com/Warposters/jingram/bwwii0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150741"/>
            <a:ext cx="2283363" cy="3555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http://www.earthstation1.com/Warposters/jckaelin/The_Victory_Harvest_j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118692"/>
            <a:ext cx="2160240" cy="355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0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88640"/>
            <a:ext cx="8784976" cy="64087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5683892"/>
            <a:ext cx="1766402" cy="75938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716016" y="1769889"/>
            <a:ext cx="4067944" cy="2474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8) Beth</a:t>
            </a:r>
            <a:r>
              <a:rPr kumimoji="0" lang="en-GB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GB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ydych</a:t>
            </a:r>
            <a:r>
              <a:rPr kumimoji="0" lang="en-GB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GB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chi’n</a:t>
            </a:r>
            <a:r>
              <a:rPr kumimoji="0" lang="en-GB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GB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credu</a:t>
            </a:r>
            <a:r>
              <a:rPr kumimoji="0" lang="en-GB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GB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ddigwyddodd</a:t>
            </a:r>
            <a:r>
              <a:rPr kumimoji="0" lang="en-GB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GB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nesaf</a:t>
            </a:r>
            <a:r>
              <a:rPr kumimoji="0" lang="en-GB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lang="en-GB" kern="0" dirty="0" err="1">
                <a:solidFill>
                  <a:prstClr val="black"/>
                </a:solidFill>
              </a:rPr>
              <a:t>i</a:t>
            </a:r>
            <a:r>
              <a:rPr kumimoji="0" lang="en-GB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’r </a:t>
            </a:r>
            <a:r>
              <a:rPr kumimoji="0" lang="en-GB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merched</a:t>
            </a:r>
            <a:r>
              <a:rPr kumimoji="0" lang="en-GB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GB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Prydeinig</a:t>
            </a:r>
            <a:r>
              <a:rPr kumimoji="0" lang="en-GB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GB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yma</a:t>
            </a:r>
            <a:r>
              <a:rPr kumimoji="0" lang="en-GB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GB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oedd</a:t>
            </a:r>
            <a:r>
              <a:rPr kumimoji="0" lang="en-GB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GB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yn</a:t>
            </a:r>
            <a:r>
              <a:rPr kumimoji="0" lang="en-GB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GB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gweithio</a:t>
            </a:r>
            <a:r>
              <a:rPr kumimoji="0" lang="en-GB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?</a:t>
            </a:r>
            <a:endParaRPr kumimoji="0" lang="en-GB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9) </a:t>
            </a:r>
            <a:r>
              <a:rPr kumimoji="0" lang="en-GB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Ydych</a:t>
            </a:r>
            <a:r>
              <a:rPr kumimoji="0" lang="en-GB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GB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chi’n</a:t>
            </a:r>
            <a:r>
              <a:rPr kumimoji="0" lang="en-GB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GB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credu</a:t>
            </a:r>
            <a:r>
              <a:rPr kumimoji="0" lang="en-GB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bod y </a:t>
            </a:r>
            <a:r>
              <a:rPr kumimoji="0" lang="en-GB" b="0" i="0" u="none" strike="noStrike" kern="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Rhyfeloedd</a:t>
            </a:r>
            <a:r>
              <a:rPr kumimoji="0" lang="en-GB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GB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Byd</a:t>
            </a:r>
            <a:r>
              <a:rPr kumimoji="0" lang="en-GB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GB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wedi</a:t>
            </a:r>
            <a:r>
              <a:rPr kumimoji="0" lang="en-GB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GB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cael</a:t>
            </a:r>
            <a:r>
              <a:rPr kumimoji="0" lang="en-GB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GB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effaith</a:t>
            </a:r>
            <a:r>
              <a:rPr kumimoji="0" lang="en-GB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GB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ar</a:t>
            </a:r>
            <a:r>
              <a:rPr kumimoji="0" lang="en-GB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GB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gydraddoldeb</a:t>
            </a:r>
            <a:r>
              <a:rPr kumimoji="0" lang="en-GB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GB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</a:t>
            </a:r>
            <a:r>
              <a:rPr kumimoji="0" lang="en-GB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GB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ferched</a:t>
            </a:r>
            <a:r>
              <a:rPr kumimoji="0" lang="en-GB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?</a:t>
            </a:r>
            <a:endParaRPr kumimoji="0" lang="en-GB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5" name="Picture 4" descr="http://www.earthstation1.com/Warposters/british/wre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92" y="332656"/>
            <a:ext cx="3437735" cy="5156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758" y="5589241"/>
            <a:ext cx="2245690" cy="9486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5489259"/>
            <a:ext cx="1542284" cy="10475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24" y="5637878"/>
            <a:ext cx="2344438" cy="80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462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88640"/>
            <a:ext cx="8784976" cy="64087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799" y="5706044"/>
            <a:ext cx="1766402" cy="7593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27584" y="908720"/>
            <a:ext cx="74888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err="1" smtClean="0">
                <a:latin typeface="+mj-lt"/>
              </a:rPr>
              <a:t>Amcanion</a:t>
            </a:r>
            <a:endParaRPr lang="en-GB" sz="3200" dirty="0" smtClean="0">
              <a:latin typeface="+mj-lt"/>
            </a:endParaRPr>
          </a:p>
          <a:p>
            <a:pPr algn="ctr"/>
            <a:endParaRPr lang="en-GB" sz="3200" dirty="0">
              <a:latin typeface="+mj-lt"/>
            </a:endParaRPr>
          </a:p>
          <a:p>
            <a:pPr algn="ctr"/>
            <a:r>
              <a:rPr lang="en-GB" sz="3200" dirty="0" smtClean="0">
                <a:latin typeface="+mj-lt"/>
              </a:rPr>
              <a:t>Beth </a:t>
            </a:r>
            <a:r>
              <a:rPr lang="en-GB" sz="3200" dirty="0" err="1" smtClean="0">
                <a:latin typeface="+mj-lt"/>
              </a:rPr>
              <a:t>oedd</a:t>
            </a:r>
            <a:r>
              <a:rPr lang="en-GB" sz="3200" dirty="0" smtClean="0">
                <a:latin typeface="+mj-lt"/>
              </a:rPr>
              <a:t> </a:t>
            </a:r>
            <a:r>
              <a:rPr lang="en-GB" sz="3200" dirty="0" err="1" smtClean="0">
                <a:latin typeface="+mj-lt"/>
              </a:rPr>
              <a:t>arwyddocâd</a:t>
            </a:r>
            <a:r>
              <a:rPr lang="en-GB" sz="3200" dirty="0" smtClean="0">
                <a:latin typeface="+mj-lt"/>
              </a:rPr>
              <a:t> y </a:t>
            </a:r>
            <a:r>
              <a:rPr lang="en-GB" sz="3200" dirty="0" err="1" smtClean="0">
                <a:latin typeface="+mj-lt"/>
              </a:rPr>
              <a:t>merched</a:t>
            </a:r>
            <a:r>
              <a:rPr lang="en-GB" sz="3200" dirty="0" smtClean="0">
                <a:latin typeface="+mj-lt"/>
              </a:rPr>
              <a:t> </a:t>
            </a:r>
            <a:r>
              <a:rPr lang="en-GB" sz="3200" dirty="0" err="1" smtClean="0">
                <a:latin typeface="+mj-lt"/>
              </a:rPr>
              <a:t>yn</a:t>
            </a:r>
            <a:r>
              <a:rPr lang="en-GB" sz="3200" dirty="0" smtClean="0">
                <a:latin typeface="+mj-lt"/>
              </a:rPr>
              <a:t> </a:t>
            </a:r>
            <a:r>
              <a:rPr lang="en-GB" sz="3200" dirty="0" err="1" smtClean="0">
                <a:latin typeface="+mj-lt"/>
              </a:rPr>
              <a:t>ffatri</a:t>
            </a:r>
            <a:r>
              <a:rPr lang="en-GB" sz="3200" dirty="0" smtClean="0">
                <a:latin typeface="+mj-lt"/>
              </a:rPr>
              <a:t> </a:t>
            </a:r>
            <a:r>
              <a:rPr lang="en-GB" sz="3200" dirty="0" err="1" smtClean="0">
                <a:latin typeface="+mj-lt"/>
              </a:rPr>
              <a:t>arfau</a:t>
            </a:r>
            <a:r>
              <a:rPr lang="en-GB" sz="3200" dirty="0" smtClean="0">
                <a:latin typeface="+mj-lt"/>
              </a:rPr>
              <a:t> </a:t>
            </a:r>
            <a:r>
              <a:rPr lang="en-GB" sz="3200" dirty="0" err="1" smtClean="0">
                <a:latin typeface="+mj-lt"/>
              </a:rPr>
              <a:t>rhyfel</a:t>
            </a:r>
            <a:r>
              <a:rPr lang="en-GB" sz="3200" dirty="0" smtClean="0">
                <a:latin typeface="+mj-lt"/>
              </a:rPr>
              <a:t> Pen-</a:t>
            </a:r>
            <a:r>
              <a:rPr lang="en-GB" sz="3200" dirty="0" err="1" smtClean="0">
                <a:latin typeface="+mj-lt"/>
              </a:rPr>
              <a:t>bre</a:t>
            </a:r>
            <a:r>
              <a:rPr lang="en-GB" sz="3200" dirty="0" smtClean="0">
                <a:latin typeface="+mj-lt"/>
              </a:rPr>
              <a:t>?</a:t>
            </a:r>
            <a:endParaRPr lang="en-GB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264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88640"/>
            <a:ext cx="8784976" cy="64087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799" y="5706044"/>
            <a:ext cx="1766402" cy="75938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548680"/>
            <a:ext cx="6491436" cy="478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18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88640"/>
            <a:ext cx="8784976" cy="64087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799" y="5706044"/>
            <a:ext cx="1766402" cy="759388"/>
          </a:xfrm>
          <a:prstGeom prst="rect">
            <a:avLst/>
          </a:prstGeom>
        </p:spPr>
      </p:pic>
      <p:pic>
        <p:nvPicPr>
          <p:cNvPr id="5" name="Picture 2" descr="C:\Users\Sarah\AppData\Local\Microsoft\Windows\Temporary Internet Files\Content.IE5\FX340T1A\Gifs%20Animados%20Comida%20%28140%29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12" y="1340768"/>
            <a:ext cx="3096344" cy="301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99992" y="841140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Ai </a:t>
            </a:r>
            <a:r>
              <a:rPr lang="en-GB" dirty="0" err="1"/>
              <a:t>r</a:t>
            </a:r>
            <a:r>
              <a:rPr lang="en-GB" dirty="0" err="1" smtClean="0"/>
              <a:t>ôl</a:t>
            </a:r>
            <a:r>
              <a:rPr lang="en-GB" dirty="0" smtClean="0"/>
              <a:t> y </a:t>
            </a:r>
            <a:r>
              <a:rPr lang="en-GB" dirty="0" err="1" smtClean="0"/>
              <a:t>ferch</a:t>
            </a:r>
            <a:r>
              <a:rPr lang="en-GB" dirty="0" smtClean="0"/>
              <a:t> </a:t>
            </a:r>
            <a:r>
              <a:rPr lang="en-GB" dirty="0" err="1" smtClean="0"/>
              <a:t>yw</a:t>
            </a:r>
            <a:r>
              <a:rPr lang="en-GB" dirty="0" smtClean="0"/>
              <a:t> bod </a:t>
            </a:r>
            <a:r>
              <a:rPr lang="en-GB" dirty="0" err="1" smtClean="0"/>
              <a:t>gartref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1556792"/>
            <a:ext cx="40324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Cyn</a:t>
            </a:r>
            <a:r>
              <a:rPr lang="en-GB" dirty="0" smtClean="0"/>
              <a:t> </a:t>
            </a:r>
            <a:r>
              <a:rPr lang="en-GB" dirty="0" err="1" smtClean="0"/>
              <a:t>i’r</a:t>
            </a:r>
            <a:r>
              <a:rPr lang="en-GB" dirty="0" smtClean="0"/>
              <a:t> </a:t>
            </a:r>
            <a:r>
              <a:rPr lang="en-GB" dirty="0" err="1" smtClean="0"/>
              <a:t>rhyfel</a:t>
            </a:r>
            <a:r>
              <a:rPr lang="en-GB" dirty="0" smtClean="0"/>
              <a:t> </a:t>
            </a:r>
            <a:r>
              <a:rPr lang="en-GB" dirty="0" err="1" smtClean="0"/>
              <a:t>ddechrau</a:t>
            </a:r>
            <a:r>
              <a:rPr lang="en-GB" dirty="0" smtClean="0"/>
              <a:t>, </a:t>
            </a:r>
            <a:r>
              <a:rPr lang="en-GB" dirty="0" err="1" smtClean="0"/>
              <a:t>roedd</a:t>
            </a:r>
            <a:r>
              <a:rPr lang="en-GB" dirty="0" smtClean="0"/>
              <a:t> </a:t>
            </a:r>
            <a:r>
              <a:rPr lang="en-GB" dirty="0" err="1" smtClean="0"/>
              <a:t>pobl</a:t>
            </a:r>
            <a:r>
              <a:rPr lang="en-GB" dirty="0" smtClean="0"/>
              <a:t> </a:t>
            </a:r>
            <a:r>
              <a:rPr lang="en-GB" dirty="0" err="1" smtClean="0"/>
              <a:t>yn</a:t>
            </a:r>
            <a:r>
              <a:rPr lang="en-GB" dirty="0" smtClean="0"/>
              <a:t> </a:t>
            </a:r>
            <a:r>
              <a:rPr lang="en-GB" dirty="0" err="1" smtClean="0"/>
              <a:t>credu</a:t>
            </a:r>
            <a:r>
              <a:rPr lang="en-GB" dirty="0" smtClean="0"/>
              <a:t> </a:t>
            </a:r>
            <a:r>
              <a:rPr lang="en-GB" dirty="0" err="1" smtClean="0"/>
              <a:t>mai</a:t>
            </a:r>
            <a:r>
              <a:rPr lang="en-GB" dirty="0" smtClean="0"/>
              <a:t> </a:t>
            </a:r>
            <a:r>
              <a:rPr lang="en-GB" dirty="0" err="1" smtClean="0"/>
              <a:t>gartref</a:t>
            </a:r>
            <a:r>
              <a:rPr lang="en-GB" dirty="0" smtClean="0"/>
              <a:t> y </a:t>
            </a:r>
            <a:r>
              <a:rPr lang="en-GB" dirty="0" err="1" smtClean="0"/>
              <a:t>dylai’r</a:t>
            </a:r>
            <a:r>
              <a:rPr lang="en-GB" dirty="0" smtClean="0"/>
              <a:t> </a:t>
            </a:r>
            <a:r>
              <a:rPr lang="en-GB" dirty="0" err="1" smtClean="0"/>
              <a:t>ferch</a:t>
            </a:r>
            <a:r>
              <a:rPr lang="en-GB" dirty="0" smtClean="0"/>
              <a:t> </a:t>
            </a:r>
            <a:r>
              <a:rPr lang="en-GB" dirty="0" err="1" smtClean="0"/>
              <a:t>fod</a:t>
            </a:r>
            <a:r>
              <a:rPr lang="en-GB" dirty="0" smtClean="0"/>
              <a:t>. </a:t>
            </a:r>
          </a:p>
          <a:p>
            <a:endParaRPr lang="en-GB" dirty="0" smtClean="0"/>
          </a:p>
          <a:p>
            <a:endParaRPr lang="en-GB" dirty="0"/>
          </a:p>
          <a:p>
            <a:r>
              <a:rPr lang="en-GB" dirty="0" err="1" smtClean="0"/>
              <a:t>Trafodwch</a:t>
            </a:r>
            <a:r>
              <a:rPr lang="en-GB" dirty="0" smtClean="0"/>
              <a:t>;</a:t>
            </a:r>
            <a:endParaRPr lang="en-GB" dirty="0"/>
          </a:p>
          <a:p>
            <a:r>
              <a:rPr lang="en-GB" dirty="0" err="1" smtClean="0"/>
              <a:t>Sut</a:t>
            </a:r>
            <a:r>
              <a:rPr lang="en-GB" dirty="0" smtClean="0"/>
              <a:t> </a:t>
            </a:r>
            <a:r>
              <a:rPr lang="en-GB" dirty="0" err="1" smtClean="0"/>
              <a:t>ydych</a:t>
            </a:r>
            <a:r>
              <a:rPr lang="en-GB" dirty="0" smtClean="0"/>
              <a:t> </a:t>
            </a:r>
            <a:r>
              <a:rPr lang="en-GB" dirty="0" err="1" smtClean="0"/>
              <a:t>chi’n</a:t>
            </a:r>
            <a:r>
              <a:rPr lang="en-GB" dirty="0" smtClean="0"/>
              <a:t> </a:t>
            </a:r>
            <a:r>
              <a:rPr lang="en-GB" dirty="0" err="1" smtClean="0"/>
              <a:t>credu</a:t>
            </a:r>
            <a:r>
              <a:rPr lang="en-GB" dirty="0" smtClean="0"/>
              <a:t> y </a:t>
            </a:r>
            <a:r>
              <a:rPr lang="en-GB" dirty="0" err="1" smtClean="0"/>
              <a:t>newidiodd</a:t>
            </a:r>
            <a:r>
              <a:rPr lang="en-GB" dirty="0" smtClean="0"/>
              <a:t> </a:t>
            </a:r>
            <a:r>
              <a:rPr lang="en-GB" dirty="0" err="1" smtClean="0"/>
              <a:t>hyn</a:t>
            </a:r>
            <a:r>
              <a:rPr lang="en-GB" dirty="0" smtClean="0"/>
              <a:t> pan </a:t>
            </a:r>
            <a:r>
              <a:rPr lang="en-GB" dirty="0" err="1" smtClean="0"/>
              <a:t>ddechreuodd</a:t>
            </a:r>
            <a:r>
              <a:rPr lang="en-GB" dirty="0" smtClean="0"/>
              <a:t> y </a:t>
            </a:r>
            <a:r>
              <a:rPr lang="en-GB" dirty="0" err="1" smtClean="0"/>
              <a:t>rhyfel</a:t>
            </a:r>
            <a:r>
              <a:rPr lang="en-GB" dirty="0" smtClean="0"/>
              <a:t>?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005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88640"/>
            <a:ext cx="8784976" cy="64087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799" y="5706044"/>
            <a:ext cx="1766402" cy="759388"/>
          </a:xfrm>
          <a:prstGeom prst="rect">
            <a:avLst/>
          </a:prstGeom>
        </p:spPr>
      </p:pic>
      <p:pic>
        <p:nvPicPr>
          <p:cNvPr id="5" name="Picture 2" descr="C:\Users\Sarah\AppData\Local\Microsoft\Windows\Temporary Internet Files\Content.IE5\FX340T1A\Gifs%20Animados%20Comida%20%28140%29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860" y="1412776"/>
            <a:ext cx="3096344" cy="301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31540" y="1546336"/>
            <a:ext cx="4032448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err="1" smtClean="0">
                <a:solidFill>
                  <a:schemeClr val="bg2">
                    <a:lumMod val="10000"/>
                  </a:schemeClr>
                </a:solidFill>
              </a:rPr>
              <a:t>Chwaraeodd</a:t>
            </a:r>
            <a:r>
              <a:rPr lang="en-GB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bg2">
                    <a:lumMod val="10000"/>
                  </a:schemeClr>
                </a:solidFill>
              </a:rPr>
              <a:t>merched</a:t>
            </a:r>
            <a:r>
              <a:rPr lang="en-GB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bg2">
                    <a:lumMod val="10000"/>
                  </a:schemeClr>
                </a:solidFill>
              </a:rPr>
              <a:t>rôl</a:t>
            </a:r>
            <a:r>
              <a:rPr lang="en-GB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bg2">
                    <a:lumMod val="10000"/>
                  </a:schemeClr>
                </a:solidFill>
              </a:rPr>
              <a:t>bwysig</a:t>
            </a:r>
            <a:r>
              <a:rPr lang="en-GB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bg2">
                    <a:lumMod val="10000"/>
                  </a:schemeClr>
                </a:solidFill>
              </a:rPr>
              <a:t>yn</a:t>
            </a:r>
            <a:r>
              <a:rPr lang="en-GB" dirty="0" smtClean="0">
                <a:solidFill>
                  <a:schemeClr val="bg2">
                    <a:lumMod val="10000"/>
                  </a:schemeClr>
                </a:solidFill>
              </a:rPr>
              <a:t> y </a:t>
            </a:r>
            <a:r>
              <a:rPr lang="en-GB" dirty="0" err="1" smtClean="0">
                <a:solidFill>
                  <a:schemeClr val="bg2">
                    <a:lumMod val="10000"/>
                  </a:schemeClr>
                </a:solidFill>
              </a:rPr>
              <a:t>Rhyfel</a:t>
            </a:r>
            <a:r>
              <a:rPr lang="en-GB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bg2">
                    <a:lumMod val="10000"/>
                  </a:schemeClr>
                </a:solidFill>
              </a:rPr>
              <a:t>Byd</a:t>
            </a:r>
            <a:r>
              <a:rPr lang="en-GB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bg2">
                    <a:lumMod val="10000"/>
                  </a:schemeClr>
                </a:solidFill>
              </a:rPr>
              <a:t>Cyntaf</a:t>
            </a:r>
            <a:r>
              <a:rPr lang="en-GB" dirty="0" smtClean="0">
                <a:solidFill>
                  <a:schemeClr val="bg2">
                    <a:lumMod val="10000"/>
                  </a:schemeClr>
                </a:solidFill>
              </a:rPr>
              <a:t>.  Pan </a:t>
            </a:r>
            <a:r>
              <a:rPr lang="en-GB" dirty="0" err="1" smtClean="0">
                <a:solidFill>
                  <a:schemeClr val="bg2">
                    <a:lumMod val="10000"/>
                  </a:schemeClr>
                </a:solidFill>
              </a:rPr>
              <a:t>aeth</a:t>
            </a:r>
            <a:r>
              <a:rPr lang="en-GB" dirty="0" smtClean="0">
                <a:solidFill>
                  <a:schemeClr val="bg2">
                    <a:lumMod val="10000"/>
                  </a:schemeClr>
                </a:solidFill>
              </a:rPr>
              <a:t> y </a:t>
            </a:r>
            <a:r>
              <a:rPr lang="en-GB" dirty="0" err="1" smtClean="0">
                <a:solidFill>
                  <a:schemeClr val="bg2">
                    <a:lumMod val="10000"/>
                  </a:schemeClr>
                </a:solidFill>
              </a:rPr>
              <a:t>dynion</a:t>
            </a:r>
            <a:r>
              <a:rPr lang="en-GB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</a:rPr>
              <a:t>i</a:t>
            </a:r>
            <a:r>
              <a:rPr lang="en-GB" dirty="0" err="1" smtClean="0">
                <a:solidFill>
                  <a:schemeClr val="bg2">
                    <a:lumMod val="10000"/>
                  </a:schemeClr>
                </a:solidFill>
              </a:rPr>
              <a:t>’r</a:t>
            </a:r>
            <a:r>
              <a:rPr lang="en-GB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bg2">
                    <a:lumMod val="10000"/>
                  </a:schemeClr>
                </a:solidFill>
              </a:rPr>
              <a:t>rhyfel</a:t>
            </a:r>
            <a:r>
              <a:rPr lang="en-GB" dirty="0" smtClean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en-GB" dirty="0" err="1" smtClean="0">
                <a:solidFill>
                  <a:schemeClr val="bg2">
                    <a:lumMod val="10000"/>
                  </a:schemeClr>
                </a:solidFill>
              </a:rPr>
              <a:t>aeth</a:t>
            </a:r>
            <a:r>
              <a:rPr lang="en-GB" dirty="0" smtClean="0">
                <a:solidFill>
                  <a:schemeClr val="bg2">
                    <a:lumMod val="10000"/>
                  </a:schemeClr>
                </a:solidFill>
              </a:rPr>
              <a:t> y </a:t>
            </a:r>
            <a:r>
              <a:rPr lang="en-GB" dirty="0" err="1" smtClean="0">
                <a:solidFill>
                  <a:schemeClr val="bg2">
                    <a:lumMod val="10000"/>
                  </a:schemeClr>
                </a:solidFill>
              </a:rPr>
              <a:t>merched</a:t>
            </a:r>
            <a:r>
              <a:rPr lang="en-GB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bg2">
                    <a:lumMod val="10000"/>
                  </a:schemeClr>
                </a:solidFill>
              </a:rPr>
              <a:t>ati</a:t>
            </a:r>
            <a:r>
              <a:rPr lang="en-GB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</a:rPr>
              <a:t>i</a:t>
            </a:r>
            <a:r>
              <a:rPr lang="en-GB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bg2">
                    <a:lumMod val="10000"/>
                  </a:schemeClr>
                </a:solidFill>
              </a:rPr>
              <a:t>wneud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dirty="0" smtClean="0">
                <a:solidFill>
                  <a:schemeClr val="bg2">
                    <a:lumMod val="10000"/>
                  </a:schemeClr>
                </a:solidFill>
              </a:rPr>
              <a:t>y </a:t>
            </a:r>
            <a:r>
              <a:rPr lang="en-GB" dirty="0" err="1" smtClean="0">
                <a:solidFill>
                  <a:schemeClr val="bg2">
                    <a:lumMod val="10000"/>
                  </a:schemeClr>
                </a:solidFill>
              </a:rPr>
              <a:t>swyddi</a:t>
            </a:r>
            <a:r>
              <a:rPr lang="en-GB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bg2">
                    <a:lumMod val="10000"/>
                  </a:schemeClr>
                </a:solidFill>
              </a:rPr>
              <a:t>gwag</a:t>
            </a:r>
            <a:r>
              <a:rPr lang="en-GB" dirty="0" smtClean="0">
                <a:solidFill>
                  <a:schemeClr val="bg2">
                    <a:lumMod val="10000"/>
                  </a:schemeClr>
                </a:solidFill>
              </a:rPr>
              <a:t>.  </a:t>
            </a:r>
            <a:endParaRPr lang="en-GB" dirty="0">
              <a:solidFill>
                <a:schemeClr val="bg2">
                  <a:lumMod val="10000"/>
                </a:schemeClr>
              </a:solidFill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err="1" smtClean="0">
                <a:solidFill>
                  <a:schemeClr val="bg2">
                    <a:lumMod val="10000"/>
                  </a:schemeClr>
                </a:solidFill>
              </a:rPr>
              <a:t>Arweiniodd</a:t>
            </a:r>
            <a:r>
              <a:rPr lang="en-GB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bg2">
                    <a:lumMod val="10000"/>
                  </a:schemeClr>
                </a:solidFill>
              </a:rPr>
              <a:t>hyn</a:t>
            </a:r>
            <a:r>
              <a:rPr lang="en-GB" dirty="0" smtClean="0">
                <a:solidFill>
                  <a:schemeClr val="bg2">
                    <a:lumMod val="10000"/>
                  </a:schemeClr>
                </a:solidFill>
              </a:rPr>
              <a:t> at </a:t>
            </a:r>
            <a:r>
              <a:rPr lang="en-GB" dirty="0" err="1" smtClean="0">
                <a:solidFill>
                  <a:schemeClr val="bg2">
                    <a:lumMod val="10000"/>
                  </a:schemeClr>
                </a:solidFill>
              </a:rPr>
              <a:t>ferched</a:t>
            </a:r>
            <a:r>
              <a:rPr lang="en-GB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bg2">
                    <a:lumMod val="10000"/>
                  </a:schemeClr>
                </a:solidFill>
              </a:rPr>
              <a:t>yn</a:t>
            </a:r>
            <a:r>
              <a:rPr lang="en-GB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bg2">
                    <a:lumMod val="10000"/>
                  </a:schemeClr>
                </a:solidFill>
              </a:rPr>
              <a:t>cael</a:t>
            </a:r>
            <a:r>
              <a:rPr lang="en-GB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bg2">
                    <a:lumMod val="10000"/>
                  </a:schemeClr>
                </a:solidFill>
              </a:rPr>
              <a:t>cyfle</a:t>
            </a:r>
            <a:r>
              <a:rPr lang="en-GB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bg2">
                    <a:lumMod val="10000"/>
                  </a:schemeClr>
                </a:solidFill>
              </a:rPr>
              <a:t>i</a:t>
            </a:r>
            <a:r>
              <a:rPr lang="en-GB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bg2">
                    <a:lumMod val="10000"/>
                  </a:schemeClr>
                </a:solidFill>
              </a:rPr>
              <a:t>bleidleisio</a:t>
            </a:r>
            <a:r>
              <a:rPr lang="en-GB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bg2">
                    <a:lumMod val="10000"/>
                  </a:schemeClr>
                </a:solidFill>
              </a:rPr>
              <a:t>yn</a:t>
            </a:r>
            <a:r>
              <a:rPr lang="en-GB" dirty="0" smtClean="0">
                <a:solidFill>
                  <a:schemeClr val="bg2">
                    <a:lumMod val="10000"/>
                  </a:schemeClr>
                </a:solidFill>
              </a:rPr>
              <a:t> 30 </a:t>
            </a:r>
            <a:r>
              <a:rPr lang="en-GB" dirty="0" err="1" smtClean="0">
                <a:solidFill>
                  <a:schemeClr val="bg2">
                    <a:lumMod val="10000"/>
                  </a:schemeClr>
                </a:solidFill>
              </a:rPr>
              <a:t>oed</a:t>
            </a:r>
            <a:r>
              <a:rPr lang="en-GB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bg2">
                    <a:lumMod val="10000"/>
                  </a:schemeClr>
                </a:solidFill>
              </a:rPr>
              <a:t>ym</a:t>
            </a:r>
            <a:r>
              <a:rPr lang="en-GB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1918 </a:t>
            </a:r>
            <a:r>
              <a:rPr lang="en-GB" dirty="0" smtClean="0">
                <a:solidFill>
                  <a:schemeClr val="bg2">
                    <a:lumMod val="10000"/>
                  </a:schemeClr>
                </a:solidFill>
              </a:rPr>
              <a:t>ac </a:t>
            </a:r>
            <a:r>
              <a:rPr lang="en-GB" dirty="0" err="1" smtClean="0">
                <a:solidFill>
                  <a:schemeClr val="bg2">
                    <a:lumMod val="10000"/>
                  </a:schemeClr>
                </a:solidFill>
              </a:rPr>
              <a:t>yn</a:t>
            </a:r>
            <a:r>
              <a:rPr lang="en-GB" dirty="0" smtClean="0">
                <a:solidFill>
                  <a:schemeClr val="bg2">
                    <a:lumMod val="10000"/>
                  </a:schemeClr>
                </a:solidFill>
              </a:rPr>
              <a:t> 21 </a:t>
            </a:r>
            <a:r>
              <a:rPr lang="en-GB" dirty="0" err="1" smtClean="0">
                <a:solidFill>
                  <a:schemeClr val="bg2">
                    <a:lumMod val="10000"/>
                  </a:schemeClr>
                </a:solidFill>
              </a:rPr>
              <a:t>oed</a:t>
            </a:r>
            <a:r>
              <a:rPr lang="en-GB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bg2">
                    <a:lumMod val="10000"/>
                  </a:schemeClr>
                </a:solidFill>
              </a:rPr>
              <a:t>ym</a:t>
            </a:r>
            <a:r>
              <a:rPr lang="en-GB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1928.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11560" y="908720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Ai </a:t>
            </a:r>
            <a:r>
              <a:rPr lang="en-GB" dirty="0" err="1"/>
              <a:t>r</a:t>
            </a:r>
            <a:r>
              <a:rPr lang="en-GB" dirty="0" err="1" smtClean="0"/>
              <a:t>ôl</a:t>
            </a:r>
            <a:r>
              <a:rPr lang="en-GB" dirty="0" smtClean="0"/>
              <a:t> y </a:t>
            </a:r>
            <a:r>
              <a:rPr lang="en-GB" dirty="0" err="1" smtClean="0"/>
              <a:t>ferch</a:t>
            </a:r>
            <a:r>
              <a:rPr lang="en-GB" dirty="0" smtClean="0"/>
              <a:t> </a:t>
            </a:r>
            <a:r>
              <a:rPr lang="en-GB" dirty="0" err="1" smtClean="0"/>
              <a:t>yw</a:t>
            </a:r>
            <a:r>
              <a:rPr lang="en-GB" dirty="0" smtClean="0"/>
              <a:t> bod </a:t>
            </a:r>
            <a:r>
              <a:rPr lang="en-GB" dirty="0" err="1" smtClean="0"/>
              <a:t>gartref</a:t>
            </a:r>
            <a:r>
              <a:rPr lang="en-GB" dirty="0" smtClean="0"/>
              <a:t>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364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476672"/>
            <a:ext cx="8229600" cy="136815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1800" dirty="0" err="1" smtClean="0"/>
              <a:t>Ym</a:t>
            </a:r>
            <a:r>
              <a:rPr lang="en-GB" sz="1800" dirty="0" smtClean="0"/>
              <a:t> </a:t>
            </a:r>
            <a:r>
              <a:rPr lang="en-GB" sz="1800" dirty="0" err="1" smtClean="0"/>
              <a:t>Mhen-bre</a:t>
            </a:r>
            <a:r>
              <a:rPr lang="en-GB" sz="1800" dirty="0" smtClean="0"/>
              <a:t> </a:t>
            </a:r>
            <a:r>
              <a:rPr lang="en-GB" sz="1800" dirty="0" err="1" smtClean="0"/>
              <a:t>yn</a:t>
            </a:r>
            <a:r>
              <a:rPr lang="en-GB" sz="1800" dirty="0" smtClean="0"/>
              <a:t> Ne </a:t>
            </a:r>
            <a:r>
              <a:rPr lang="en-GB" sz="1800" dirty="0" err="1" smtClean="0"/>
              <a:t>Cymru</a:t>
            </a:r>
            <a:r>
              <a:rPr lang="en-GB" sz="1800" dirty="0" smtClean="0"/>
              <a:t>, </a:t>
            </a:r>
            <a:r>
              <a:rPr lang="en-GB" sz="1800" dirty="0" err="1" smtClean="0"/>
              <a:t>roedd</a:t>
            </a:r>
            <a:r>
              <a:rPr lang="en-GB" sz="1800" dirty="0" smtClean="0"/>
              <a:t> </a:t>
            </a:r>
            <a:r>
              <a:rPr lang="en-GB" sz="1800" dirty="0" err="1" smtClean="0"/>
              <a:t>safle</a:t>
            </a:r>
            <a:r>
              <a:rPr lang="en-GB" sz="1800" dirty="0" smtClean="0"/>
              <a:t> </a:t>
            </a:r>
            <a:r>
              <a:rPr lang="en-GB" sz="1800" dirty="0" err="1" smtClean="0"/>
              <a:t>ffatri</a:t>
            </a:r>
            <a:r>
              <a:rPr lang="en-GB" sz="1800" dirty="0" smtClean="0"/>
              <a:t> </a:t>
            </a:r>
            <a:r>
              <a:rPr lang="en-GB" sz="1800" dirty="0" err="1" smtClean="0"/>
              <a:t>anferth</a:t>
            </a:r>
            <a:r>
              <a:rPr lang="en-GB" sz="1800" dirty="0" smtClean="0"/>
              <a:t> 700 </a:t>
            </a:r>
            <a:r>
              <a:rPr lang="en-GB" sz="1800" dirty="0" err="1" smtClean="0"/>
              <a:t>erw</a:t>
            </a:r>
            <a:r>
              <a:rPr lang="en-GB" sz="1800" dirty="0" smtClean="0"/>
              <a:t>. </a:t>
            </a:r>
            <a:r>
              <a:rPr lang="en-GB" sz="1800" dirty="0" err="1" smtClean="0"/>
              <a:t>Heddiw</a:t>
            </a:r>
            <a:r>
              <a:rPr lang="en-GB" sz="1800" dirty="0" smtClean="0"/>
              <a:t>, </a:t>
            </a:r>
            <a:r>
              <a:rPr lang="en-GB" sz="1800" dirty="0" err="1" smtClean="0"/>
              <a:t>hwn</a:t>
            </a:r>
            <a:r>
              <a:rPr lang="en-GB" sz="1800" dirty="0" smtClean="0"/>
              <a:t> </a:t>
            </a:r>
            <a:r>
              <a:rPr lang="en-GB" sz="1800" dirty="0" err="1" smtClean="0"/>
              <a:t>yw’r</a:t>
            </a:r>
            <a:r>
              <a:rPr lang="en-GB" sz="1800" dirty="0" smtClean="0"/>
              <a:t> </a:t>
            </a:r>
            <a:r>
              <a:rPr lang="en-GB" sz="1800" dirty="0" err="1" smtClean="0"/>
              <a:t>Parc</a:t>
            </a:r>
            <a:r>
              <a:rPr lang="en-GB" sz="1800" dirty="0" smtClean="0"/>
              <a:t> </a:t>
            </a:r>
            <a:r>
              <a:rPr lang="en-GB" sz="1800" dirty="0" err="1" smtClean="0"/>
              <a:t>Gwledig</a:t>
            </a:r>
            <a:r>
              <a:rPr lang="en-GB" sz="1800" dirty="0" smtClean="0"/>
              <a:t>. </a:t>
            </a:r>
            <a:r>
              <a:rPr lang="en-GB" sz="1800" dirty="0" err="1" smtClean="0"/>
              <a:t>Dechreuodd</a:t>
            </a:r>
            <a:r>
              <a:rPr lang="en-GB" sz="1800" dirty="0" smtClean="0"/>
              <a:t> Stowmarket Explosives </a:t>
            </a:r>
            <a:r>
              <a:rPr lang="en-GB" sz="1800" dirty="0" err="1" smtClean="0"/>
              <a:t>wneud</a:t>
            </a:r>
            <a:r>
              <a:rPr lang="en-GB" sz="1800" dirty="0" smtClean="0"/>
              <a:t> </a:t>
            </a:r>
            <a:r>
              <a:rPr lang="en-GB" sz="1800" dirty="0" err="1" smtClean="0"/>
              <a:t>ffrwydron</a:t>
            </a:r>
            <a:r>
              <a:rPr lang="en-GB" sz="1800" dirty="0" smtClean="0"/>
              <a:t> am y </a:t>
            </a:r>
            <a:r>
              <a:rPr lang="en-GB" sz="1800" dirty="0" err="1" smtClean="0"/>
              <a:t>tro</a:t>
            </a:r>
            <a:r>
              <a:rPr lang="en-GB" sz="1800" dirty="0" smtClean="0"/>
              <a:t> </a:t>
            </a:r>
            <a:r>
              <a:rPr lang="en-GB" sz="1800" dirty="0" err="1" smtClean="0"/>
              <a:t>cyntaf</a:t>
            </a:r>
            <a:r>
              <a:rPr lang="en-GB" sz="1800" dirty="0" smtClean="0"/>
              <a:t> </a:t>
            </a:r>
            <a:r>
              <a:rPr lang="en-GB" sz="1800" dirty="0" err="1" smtClean="0"/>
              <a:t>yng</a:t>
            </a:r>
            <a:r>
              <a:rPr lang="en-GB" sz="1800" dirty="0" smtClean="0"/>
              <a:t> </a:t>
            </a:r>
            <a:r>
              <a:rPr lang="en-GB" sz="1800" dirty="0" err="1" smtClean="0"/>
              <a:t>nghanol</a:t>
            </a:r>
            <a:r>
              <a:rPr lang="en-GB" sz="1800" dirty="0" smtClean="0"/>
              <a:t> y </a:t>
            </a:r>
            <a:r>
              <a:rPr lang="en-GB" sz="1800" dirty="0" err="1" smtClean="0"/>
              <a:t>twyni</a:t>
            </a:r>
            <a:r>
              <a:rPr lang="en-GB" sz="1800" dirty="0" smtClean="0"/>
              <a:t> </a:t>
            </a:r>
            <a:r>
              <a:rPr lang="en-GB" sz="1800" dirty="0" err="1" smtClean="0"/>
              <a:t>tywod</a:t>
            </a:r>
            <a:r>
              <a:rPr lang="en-GB" sz="1800" dirty="0" smtClean="0"/>
              <a:t> </a:t>
            </a:r>
            <a:r>
              <a:rPr lang="en-GB" sz="1800" dirty="0" err="1" smtClean="0"/>
              <a:t>yn</a:t>
            </a:r>
            <a:r>
              <a:rPr lang="en-GB" sz="1800" dirty="0" smtClean="0"/>
              <a:t> </a:t>
            </a:r>
            <a:r>
              <a:rPr lang="en-GB" sz="1800" dirty="0" err="1" smtClean="0"/>
              <a:t>yr</a:t>
            </a:r>
            <a:r>
              <a:rPr lang="en-GB" sz="1800" dirty="0" smtClean="0"/>
              <a:t> 1880au </a:t>
            </a:r>
            <a:r>
              <a:rPr lang="en-GB" sz="1800" dirty="0" err="1" smtClean="0"/>
              <a:t>ond</a:t>
            </a:r>
            <a:r>
              <a:rPr lang="en-GB" sz="1800" dirty="0" smtClean="0"/>
              <a:t> </a:t>
            </a:r>
            <a:r>
              <a:rPr lang="en-GB" sz="1800" dirty="0" err="1" smtClean="0"/>
              <a:t>caeodd</a:t>
            </a:r>
            <a:r>
              <a:rPr lang="en-GB" sz="1800" dirty="0" smtClean="0"/>
              <a:t> y </a:t>
            </a:r>
            <a:r>
              <a:rPr lang="en-GB" sz="1800" dirty="0" err="1" smtClean="0"/>
              <a:t>cwmni</a:t>
            </a:r>
            <a:r>
              <a:rPr lang="en-GB" sz="1800" dirty="0" smtClean="0"/>
              <a:t> </a:t>
            </a:r>
            <a:r>
              <a:rPr lang="en-GB" sz="1800" dirty="0" err="1" smtClean="0"/>
              <a:t>ar</a:t>
            </a:r>
            <a:r>
              <a:rPr lang="en-GB" sz="1800" dirty="0" smtClean="0"/>
              <a:t> </a:t>
            </a:r>
            <a:r>
              <a:rPr lang="en-GB" sz="1800" dirty="0" err="1"/>
              <a:t>ô</a:t>
            </a:r>
            <a:r>
              <a:rPr lang="en-GB" sz="1800" dirty="0" err="1" smtClean="0"/>
              <a:t>l</a:t>
            </a:r>
            <a:r>
              <a:rPr lang="en-GB" sz="1800" dirty="0" smtClean="0"/>
              <a:t> </a:t>
            </a:r>
            <a:r>
              <a:rPr lang="en-GB" sz="1800" dirty="0" err="1" smtClean="0"/>
              <a:t>i</a:t>
            </a:r>
            <a:r>
              <a:rPr lang="en-GB" sz="1800" dirty="0" smtClean="0"/>
              <a:t> </a:t>
            </a:r>
            <a:r>
              <a:rPr lang="en-GB" sz="1800" dirty="0" err="1" smtClean="0"/>
              <a:t>ffrwydrad</a:t>
            </a:r>
            <a:r>
              <a:rPr lang="en-GB" sz="1800" dirty="0" smtClean="0"/>
              <a:t> </a:t>
            </a:r>
            <a:r>
              <a:rPr lang="en-GB" sz="1800" dirty="0" err="1" smtClean="0"/>
              <a:t>ladd</a:t>
            </a:r>
            <a:r>
              <a:rPr lang="en-GB" sz="1800" dirty="0" smtClean="0"/>
              <a:t> 7 person. </a:t>
            </a:r>
            <a:r>
              <a:rPr lang="en-GB" sz="1800" dirty="0" err="1" smtClean="0"/>
              <a:t>Adeiladodd</a:t>
            </a:r>
            <a:r>
              <a:rPr lang="en-GB" sz="1800" dirty="0" smtClean="0"/>
              <a:t> Nobel’s Explosives Manufacturing Ltd </a:t>
            </a:r>
            <a:r>
              <a:rPr lang="en-GB" sz="1800" dirty="0" err="1" smtClean="0"/>
              <a:t>ffatri</a:t>
            </a:r>
            <a:r>
              <a:rPr lang="en-GB" sz="1800" dirty="0" smtClean="0"/>
              <a:t> </a:t>
            </a:r>
            <a:r>
              <a:rPr lang="en-GB" sz="1800" dirty="0" err="1" smtClean="0"/>
              <a:t>ar</a:t>
            </a:r>
            <a:r>
              <a:rPr lang="en-GB" sz="1800" dirty="0" smtClean="0"/>
              <a:t> y </a:t>
            </a:r>
            <a:r>
              <a:rPr lang="en-GB" sz="1800" dirty="0" err="1" smtClean="0"/>
              <a:t>safle</a:t>
            </a:r>
            <a:r>
              <a:rPr lang="en-GB" sz="1800" dirty="0" smtClean="0"/>
              <a:t> </a:t>
            </a:r>
            <a:r>
              <a:rPr lang="en-GB" sz="1800" dirty="0" err="1" smtClean="0"/>
              <a:t>hwn</a:t>
            </a:r>
            <a:r>
              <a:rPr lang="en-GB" sz="1800" dirty="0" smtClean="0"/>
              <a:t> ac </a:t>
            </a:r>
            <a:r>
              <a:rPr lang="en-GB" sz="1800" dirty="0" err="1" smtClean="0"/>
              <a:t>aeth</a:t>
            </a:r>
            <a:r>
              <a:rPr lang="en-GB" sz="1800" dirty="0" smtClean="0"/>
              <a:t> </a:t>
            </a:r>
            <a:r>
              <a:rPr lang="en-GB" sz="1800" dirty="0" err="1" smtClean="0"/>
              <a:t>ymlaen</a:t>
            </a:r>
            <a:r>
              <a:rPr lang="en-GB" sz="1800" dirty="0" smtClean="0"/>
              <a:t> </a:t>
            </a:r>
            <a:r>
              <a:rPr lang="en-GB" sz="1800" dirty="0" err="1" smtClean="0"/>
              <a:t>i</a:t>
            </a:r>
            <a:r>
              <a:rPr lang="en-GB" sz="1800" dirty="0" smtClean="0"/>
              <a:t> </a:t>
            </a:r>
            <a:r>
              <a:rPr lang="en-GB" sz="1800" dirty="0" err="1" smtClean="0"/>
              <a:t>gael</a:t>
            </a:r>
            <a:r>
              <a:rPr lang="en-GB" sz="1800" dirty="0" smtClean="0"/>
              <a:t> </a:t>
            </a:r>
            <a:r>
              <a:rPr lang="en-GB" sz="1800" dirty="0" err="1" smtClean="0"/>
              <a:t>ei</a:t>
            </a:r>
            <a:r>
              <a:rPr lang="en-GB" sz="1800" dirty="0" smtClean="0"/>
              <a:t> </a:t>
            </a:r>
            <a:r>
              <a:rPr lang="en-GB" sz="1800" dirty="0" err="1" smtClean="0"/>
              <a:t>wladoli</a:t>
            </a:r>
            <a:r>
              <a:rPr lang="en-GB" sz="1800" dirty="0" smtClean="0"/>
              <a:t> </a:t>
            </a:r>
            <a:r>
              <a:rPr lang="en-GB" sz="1800" dirty="0" err="1" smtClean="0"/>
              <a:t>yn</a:t>
            </a:r>
            <a:r>
              <a:rPr lang="en-GB" sz="1800" dirty="0" smtClean="0"/>
              <a:t> </a:t>
            </a:r>
            <a:r>
              <a:rPr lang="en-GB" sz="1800" dirty="0" err="1" smtClean="0"/>
              <a:t>ystod</a:t>
            </a:r>
            <a:r>
              <a:rPr lang="en-GB" sz="1800" dirty="0" smtClean="0"/>
              <a:t> y </a:t>
            </a:r>
            <a:r>
              <a:rPr lang="en-GB" sz="1800" dirty="0" err="1" smtClean="0"/>
              <a:t>Rhyfel</a:t>
            </a:r>
            <a:r>
              <a:rPr lang="en-GB" sz="1800" dirty="0" smtClean="0"/>
              <a:t> </a:t>
            </a:r>
            <a:r>
              <a:rPr lang="en-GB" sz="1800" dirty="0" err="1" smtClean="0"/>
              <a:t>Byd</a:t>
            </a:r>
            <a:r>
              <a:rPr lang="en-GB" sz="1800" dirty="0" smtClean="0"/>
              <a:t> </a:t>
            </a:r>
            <a:r>
              <a:rPr lang="en-GB" sz="1800" dirty="0" err="1" smtClean="0"/>
              <a:t>Cyntaf</a:t>
            </a:r>
            <a:r>
              <a:rPr lang="en-GB" sz="1800" dirty="0" smtClean="0"/>
              <a:t>. </a:t>
            </a:r>
            <a:r>
              <a:rPr lang="en-GB" sz="1800" dirty="0" err="1" smtClean="0"/>
              <a:t>Roedd</a:t>
            </a:r>
            <a:r>
              <a:rPr lang="en-GB" sz="1800" dirty="0" smtClean="0"/>
              <a:t> </a:t>
            </a:r>
            <a:r>
              <a:rPr lang="en-GB" sz="1800" dirty="0" err="1" smtClean="0"/>
              <a:t>dros</a:t>
            </a:r>
            <a:r>
              <a:rPr lang="en-GB" sz="1800" dirty="0" smtClean="0"/>
              <a:t> 400 o </a:t>
            </a:r>
            <a:r>
              <a:rPr lang="en-GB" sz="1800" dirty="0" err="1" smtClean="0"/>
              <a:t>adeiladau</a:t>
            </a:r>
            <a:r>
              <a:rPr lang="en-GB" sz="1800" dirty="0" smtClean="0"/>
              <a:t> </a:t>
            </a:r>
            <a:r>
              <a:rPr lang="en-GB" sz="1800" dirty="0" err="1" smtClean="0"/>
              <a:t>ar</a:t>
            </a:r>
            <a:r>
              <a:rPr lang="en-GB" sz="1800" dirty="0" smtClean="0"/>
              <a:t> y </a:t>
            </a:r>
            <a:r>
              <a:rPr lang="en-GB" sz="1800" dirty="0" err="1" smtClean="0"/>
              <a:t>safle</a:t>
            </a:r>
            <a:r>
              <a:rPr lang="en-GB" sz="1800" dirty="0" smtClean="0"/>
              <a:t>.</a:t>
            </a:r>
            <a:endParaRPr lang="en-GB" sz="18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79512" y="188640"/>
            <a:ext cx="8784976" cy="64087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2"/>
          <a:stretch/>
        </p:blipFill>
        <p:spPr bwMode="auto">
          <a:xfrm>
            <a:off x="1187625" y="1916832"/>
            <a:ext cx="6840759" cy="4530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340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88640"/>
            <a:ext cx="8784976" cy="64087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835696" y="4941168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4788024" y="381944"/>
            <a:ext cx="403244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 smtClean="0"/>
              <a:t>Roedd</a:t>
            </a:r>
            <a:r>
              <a:rPr lang="en-GB" dirty="0" smtClean="0"/>
              <a:t> </a:t>
            </a:r>
            <a:r>
              <a:rPr lang="en-GB" dirty="0" err="1" smtClean="0"/>
              <a:t>safle</a:t>
            </a:r>
            <a:r>
              <a:rPr lang="en-GB" dirty="0" smtClean="0"/>
              <a:t> Pen-</a:t>
            </a:r>
            <a:r>
              <a:rPr lang="en-GB" dirty="0" err="1" smtClean="0"/>
              <a:t>bre</a:t>
            </a:r>
            <a:r>
              <a:rPr lang="en-GB" dirty="0" smtClean="0"/>
              <a:t> </a:t>
            </a:r>
            <a:r>
              <a:rPr lang="en-GB" dirty="0" err="1" smtClean="0"/>
              <a:t>yn</a:t>
            </a:r>
            <a:r>
              <a:rPr lang="en-GB" dirty="0" smtClean="0"/>
              <a:t> </a:t>
            </a:r>
            <a:r>
              <a:rPr lang="en-GB" dirty="0" err="1" smtClean="0"/>
              <a:t>gartref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gyfres</a:t>
            </a:r>
            <a:r>
              <a:rPr lang="en-GB" dirty="0" smtClean="0"/>
              <a:t> o </a:t>
            </a:r>
            <a:r>
              <a:rPr lang="en-GB" dirty="0" err="1" smtClean="0"/>
              <a:t>ffatrïoedd</a:t>
            </a:r>
            <a:r>
              <a:rPr lang="en-GB" dirty="0" smtClean="0"/>
              <a:t> </a:t>
            </a:r>
            <a:r>
              <a:rPr lang="en-GB" dirty="0" err="1" smtClean="0"/>
              <a:t>arfau</a:t>
            </a:r>
            <a:r>
              <a:rPr lang="en-GB" dirty="0" smtClean="0"/>
              <a:t> </a:t>
            </a:r>
            <a:r>
              <a:rPr lang="en-GB" dirty="0" err="1" smtClean="0"/>
              <a:t>rhyfel</a:t>
            </a:r>
            <a:r>
              <a:rPr lang="en-GB" dirty="0" smtClean="0"/>
              <a:t> </a:t>
            </a:r>
            <a:r>
              <a:rPr lang="en-GB" dirty="0" err="1" smtClean="0"/>
              <a:t>mawr</a:t>
            </a:r>
            <a:r>
              <a:rPr lang="en-GB" dirty="0"/>
              <a:t> </a:t>
            </a:r>
            <a:r>
              <a:rPr lang="en-GB" dirty="0" smtClean="0"/>
              <a:t>a </a:t>
            </a:r>
            <a:r>
              <a:rPr lang="en-GB" dirty="0" err="1" smtClean="0"/>
              <a:t>storfeydd</a:t>
            </a:r>
            <a:r>
              <a:rPr lang="en-GB" dirty="0" smtClean="0"/>
              <a:t> </a:t>
            </a:r>
            <a:r>
              <a:rPr lang="en-GB" dirty="0" err="1" smtClean="0"/>
              <a:t>arfau</a:t>
            </a:r>
            <a:r>
              <a:rPr lang="en-GB" dirty="0" smtClean="0"/>
              <a:t>. </a:t>
            </a:r>
            <a:r>
              <a:rPr lang="en-GB" dirty="0" err="1" smtClean="0"/>
              <a:t>Yn</a:t>
            </a:r>
            <a:r>
              <a:rPr lang="en-GB" dirty="0" smtClean="0"/>
              <a:t> </a:t>
            </a:r>
            <a:r>
              <a:rPr lang="en-GB" dirty="0" err="1" smtClean="0"/>
              <a:t>ystod</a:t>
            </a:r>
            <a:r>
              <a:rPr lang="en-GB" dirty="0" smtClean="0"/>
              <a:t> y </a:t>
            </a:r>
            <a:r>
              <a:rPr lang="en-GB" dirty="0" err="1" smtClean="0"/>
              <a:t>Rhyfel</a:t>
            </a:r>
            <a:r>
              <a:rPr lang="en-GB" dirty="0" smtClean="0"/>
              <a:t> </a:t>
            </a:r>
            <a:r>
              <a:rPr lang="en-GB" dirty="0" err="1" smtClean="0"/>
              <a:t>Byd</a:t>
            </a:r>
            <a:r>
              <a:rPr lang="en-GB" dirty="0" smtClean="0"/>
              <a:t> </a:t>
            </a:r>
            <a:r>
              <a:rPr lang="en-GB" dirty="0" err="1" smtClean="0"/>
              <a:t>Cyntaf</a:t>
            </a:r>
            <a:r>
              <a:rPr lang="en-GB" dirty="0" smtClean="0"/>
              <a:t>, </a:t>
            </a:r>
            <a:r>
              <a:rPr lang="en-GB" dirty="0" err="1" smtClean="0"/>
              <a:t>hwn</a:t>
            </a:r>
            <a:r>
              <a:rPr lang="en-GB" dirty="0" smtClean="0"/>
              <a:t> </a:t>
            </a:r>
            <a:r>
              <a:rPr lang="en-GB" dirty="0" err="1" smtClean="0"/>
              <a:t>oedd</a:t>
            </a:r>
            <a:r>
              <a:rPr lang="en-GB" dirty="0" smtClean="0"/>
              <a:t> </a:t>
            </a:r>
            <a:r>
              <a:rPr lang="en-GB" dirty="0" err="1" smtClean="0"/>
              <a:t>safle</a:t>
            </a:r>
            <a:r>
              <a:rPr lang="en-GB" dirty="0" smtClean="0"/>
              <a:t> un </a:t>
            </a:r>
            <a:r>
              <a:rPr lang="en-GB" dirty="0" err="1" smtClean="0"/>
              <a:t>o’r</a:t>
            </a:r>
            <a:r>
              <a:rPr lang="en-GB" dirty="0" smtClean="0"/>
              <a:t> </a:t>
            </a:r>
            <a:r>
              <a:rPr lang="en-GB" dirty="0" err="1" smtClean="0"/>
              <a:t>ffatrïoedd</a:t>
            </a:r>
            <a:r>
              <a:rPr lang="en-GB" dirty="0" smtClean="0"/>
              <a:t> </a:t>
            </a:r>
            <a:r>
              <a:rPr lang="en-GB" dirty="0" err="1" smtClean="0"/>
              <a:t>mwyaf</a:t>
            </a:r>
            <a:r>
              <a:rPr lang="en-GB" dirty="0" smtClean="0"/>
              <a:t> </a:t>
            </a:r>
            <a:r>
              <a:rPr lang="en-GB" dirty="0" err="1" smtClean="0"/>
              <a:t>o’r</a:t>
            </a:r>
            <a:r>
              <a:rPr lang="en-GB" dirty="0" smtClean="0"/>
              <a:t> math </a:t>
            </a:r>
            <a:r>
              <a:rPr lang="en-GB" dirty="0" err="1" smtClean="0"/>
              <a:t>hwn</a:t>
            </a:r>
            <a:r>
              <a:rPr lang="en-GB" dirty="0" smtClean="0"/>
              <a:t> </a:t>
            </a:r>
            <a:r>
              <a:rPr lang="en-GB" dirty="0" err="1" smtClean="0"/>
              <a:t>yng</a:t>
            </a:r>
            <a:r>
              <a:rPr lang="en-GB" dirty="0" smtClean="0"/>
              <a:t> </a:t>
            </a:r>
            <a:r>
              <a:rPr lang="en-GB" dirty="0" err="1" smtClean="0"/>
              <a:t>Nghymru</a:t>
            </a:r>
            <a:r>
              <a:rPr lang="en-GB" dirty="0" smtClean="0"/>
              <a:t> ac </a:t>
            </a:r>
            <a:r>
              <a:rPr lang="en-GB" dirty="0" err="1" smtClean="0"/>
              <a:t>roedd</a:t>
            </a:r>
            <a:r>
              <a:rPr lang="en-GB" dirty="0" smtClean="0"/>
              <a:t> </a:t>
            </a:r>
            <a:r>
              <a:rPr lang="en-GB" dirty="0" err="1" smtClean="0"/>
              <a:t>yn</a:t>
            </a:r>
            <a:r>
              <a:rPr lang="en-GB" dirty="0" smtClean="0"/>
              <a:t> </a:t>
            </a:r>
            <a:r>
              <a:rPr lang="en-GB" dirty="0" err="1" smtClean="0"/>
              <a:t>cynhyrchu</a:t>
            </a:r>
            <a:r>
              <a:rPr lang="en-GB" dirty="0" smtClean="0"/>
              <a:t> </a:t>
            </a:r>
            <a:r>
              <a:rPr lang="en-GB" dirty="0" err="1" smtClean="0"/>
              <a:t>dynamit</a:t>
            </a:r>
            <a:r>
              <a:rPr lang="en-GB" dirty="0" smtClean="0"/>
              <a:t>, TNT a </a:t>
            </a:r>
            <a:r>
              <a:rPr lang="en-GB" dirty="0" err="1" smtClean="0"/>
              <a:t>thanwydd</a:t>
            </a:r>
            <a:r>
              <a:rPr lang="en-GB" dirty="0" smtClean="0"/>
              <a:t>.</a:t>
            </a:r>
            <a:endParaRPr lang="en-GB" dirty="0"/>
          </a:p>
          <a:p>
            <a:endParaRPr lang="en-GB" dirty="0"/>
          </a:p>
          <a:p>
            <a:r>
              <a:rPr lang="en-GB" dirty="0" smtClean="0"/>
              <a:t>O 1916, </a:t>
            </a:r>
            <a:r>
              <a:rPr lang="en-GB" dirty="0" err="1" smtClean="0"/>
              <a:t>roedd</a:t>
            </a:r>
            <a:r>
              <a:rPr lang="en-GB" dirty="0" smtClean="0"/>
              <a:t> </a:t>
            </a:r>
            <a:r>
              <a:rPr lang="en-GB" dirty="0" err="1" smtClean="0"/>
              <a:t>dros</a:t>
            </a:r>
            <a:r>
              <a:rPr lang="en-GB" dirty="0" smtClean="0"/>
              <a:t> 3000 o </a:t>
            </a:r>
            <a:r>
              <a:rPr lang="en-GB" dirty="0" err="1" smtClean="0"/>
              <a:t>ferched</a:t>
            </a:r>
            <a:r>
              <a:rPr lang="en-GB" dirty="0" smtClean="0"/>
              <a:t> </a:t>
            </a:r>
            <a:r>
              <a:rPr lang="en-GB" dirty="0" err="1" smtClean="0"/>
              <a:t>yn</a:t>
            </a:r>
            <a:r>
              <a:rPr lang="en-GB" dirty="0" smtClean="0"/>
              <a:t> </a:t>
            </a:r>
            <a:r>
              <a:rPr lang="en-GB" dirty="0" err="1" smtClean="0"/>
              <a:t>cael</a:t>
            </a:r>
            <a:r>
              <a:rPr lang="en-GB" dirty="0" smtClean="0"/>
              <a:t> </a:t>
            </a:r>
            <a:r>
              <a:rPr lang="en-GB" dirty="0" err="1" smtClean="0"/>
              <a:t>eu</a:t>
            </a:r>
            <a:r>
              <a:rPr lang="en-GB" dirty="0" smtClean="0"/>
              <a:t> </a:t>
            </a:r>
            <a:r>
              <a:rPr lang="en-GB" dirty="0" err="1" smtClean="0"/>
              <a:t>cyflogi</a:t>
            </a:r>
            <a:r>
              <a:rPr lang="en-GB" dirty="0" smtClean="0"/>
              <a:t> </a:t>
            </a:r>
            <a:r>
              <a:rPr lang="en-GB" dirty="0" err="1" smtClean="0"/>
              <a:t>ar</a:t>
            </a:r>
            <a:r>
              <a:rPr lang="en-GB" dirty="0" smtClean="0"/>
              <a:t> </a:t>
            </a:r>
            <a:r>
              <a:rPr lang="en-GB" dirty="0" err="1" smtClean="0"/>
              <a:t>lawr</a:t>
            </a:r>
            <a:r>
              <a:rPr lang="en-GB" dirty="0" smtClean="0"/>
              <a:t> y </a:t>
            </a:r>
            <a:r>
              <a:rPr lang="en-GB" dirty="0" err="1" smtClean="0"/>
              <a:t>ffatri</a:t>
            </a:r>
            <a:r>
              <a:rPr lang="en-GB" dirty="0" smtClean="0"/>
              <a:t> ac </a:t>
            </a:r>
            <a:r>
              <a:rPr lang="en-GB" dirty="0" err="1" smtClean="0"/>
              <a:t>roedden</a:t>
            </a:r>
            <a:r>
              <a:rPr lang="en-GB" dirty="0" smtClean="0"/>
              <a:t> </a:t>
            </a:r>
            <a:r>
              <a:rPr lang="en-GB" dirty="0" err="1" smtClean="0"/>
              <a:t>nhw’n</a:t>
            </a:r>
            <a:r>
              <a:rPr lang="en-GB" dirty="0" smtClean="0"/>
              <a:t> </a:t>
            </a:r>
            <a:r>
              <a:rPr lang="en-GB" dirty="0" err="1" smtClean="0"/>
              <a:t>ymgymryd</a:t>
            </a:r>
            <a:r>
              <a:rPr lang="en-GB" dirty="0" smtClean="0"/>
              <a:t> â </a:t>
            </a:r>
            <a:r>
              <a:rPr lang="en-GB" dirty="0" err="1" smtClean="0"/>
              <a:t>thasgau</a:t>
            </a:r>
            <a:r>
              <a:rPr lang="en-GB" dirty="0" smtClean="0"/>
              <a:t> </a:t>
            </a:r>
            <a:r>
              <a:rPr lang="en-GB" dirty="0" err="1" smtClean="0"/>
              <a:t>peryglus</a:t>
            </a:r>
            <a:r>
              <a:rPr lang="en-GB" dirty="0" smtClean="0"/>
              <a:t> </a:t>
            </a:r>
            <a:r>
              <a:rPr lang="en-GB" dirty="0" err="1" smtClean="0"/>
              <a:t>fel</a:t>
            </a:r>
            <a:r>
              <a:rPr lang="en-GB" dirty="0" smtClean="0"/>
              <a:t> </a:t>
            </a:r>
            <a:r>
              <a:rPr lang="en-GB" dirty="0" err="1" smtClean="0"/>
              <a:t>llenwi</a:t>
            </a:r>
            <a:r>
              <a:rPr lang="en-GB" dirty="0" smtClean="0"/>
              <a:t> </a:t>
            </a:r>
            <a:r>
              <a:rPr lang="en-GB" dirty="0" err="1" smtClean="0"/>
              <a:t>ffrwydron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54" y="307671"/>
            <a:ext cx="4391025" cy="3657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18050" y="4464114"/>
            <a:ext cx="38884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Pam </a:t>
            </a:r>
            <a:r>
              <a:rPr lang="en-GB" sz="2800" dirty="0" err="1" smtClean="0">
                <a:solidFill>
                  <a:srgbClr val="FF0000"/>
                </a:solidFill>
              </a:rPr>
              <a:t>oedd</a:t>
            </a:r>
            <a:r>
              <a:rPr lang="en-GB" sz="2800" dirty="0" smtClean="0">
                <a:solidFill>
                  <a:srgbClr val="FF0000"/>
                </a:solidFill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</a:rPr>
              <a:t>gymaint</a:t>
            </a:r>
            <a:r>
              <a:rPr lang="en-GB" sz="2800" dirty="0" smtClean="0">
                <a:solidFill>
                  <a:srgbClr val="FF0000"/>
                </a:solidFill>
              </a:rPr>
              <a:t> o </a:t>
            </a:r>
            <a:r>
              <a:rPr lang="en-GB" sz="2800" dirty="0" err="1" smtClean="0">
                <a:solidFill>
                  <a:srgbClr val="FF0000"/>
                </a:solidFill>
              </a:rPr>
              <a:t>ferched</a:t>
            </a:r>
            <a:r>
              <a:rPr lang="en-GB" sz="2800" dirty="0" smtClean="0">
                <a:solidFill>
                  <a:srgbClr val="FF0000"/>
                </a:solidFill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</a:rPr>
              <a:t>yn</a:t>
            </a:r>
            <a:r>
              <a:rPr lang="en-GB" sz="2800" dirty="0" smtClean="0">
                <a:solidFill>
                  <a:srgbClr val="FF0000"/>
                </a:solidFill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</a:rPr>
              <a:t>gweithio</a:t>
            </a:r>
            <a:r>
              <a:rPr lang="en-GB" sz="2800" dirty="0" smtClean="0">
                <a:solidFill>
                  <a:srgbClr val="FF0000"/>
                </a:solidFill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</a:rPr>
              <a:t>ym</a:t>
            </a:r>
            <a:r>
              <a:rPr lang="en-GB" sz="2800" dirty="0" smtClean="0">
                <a:solidFill>
                  <a:srgbClr val="FF0000"/>
                </a:solidFill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</a:rPr>
              <a:t>Mhen-bre</a:t>
            </a:r>
            <a:r>
              <a:rPr lang="en-GB" sz="2800" dirty="0" smtClean="0">
                <a:solidFill>
                  <a:srgbClr val="FF0000"/>
                </a:solidFill>
              </a:rPr>
              <a:t>?</a:t>
            </a:r>
            <a:endParaRPr lang="en-GB" sz="28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79" y="3669720"/>
            <a:ext cx="4234701" cy="2855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525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88640"/>
            <a:ext cx="8784976" cy="64087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068960" y="620688"/>
            <a:ext cx="3960440" cy="52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4283968" y="620688"/>
            <a:ext cx="418802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 smtClean="0"/>
              <a:t>Dychmygwch</a:t>
            </a:r>
            <a:r>
              <a:rPr lang="en-GB" dirty="0" smtClean="0"/>
              <a:t> </a:t>
            </a:r>
            <a:r>
              <a:rPr lang="en-GB" dirty="0" err="1" smtClean="0"/>
              <a:t>eich</a:t>
            </a:r>
            <a:r>
              <a:rPr lang="en-GB" dirty="0" smtClean="0"/>
              <a:t> bod </a:t>
            </a:r>
            <a:r>
              <a:rPr lang="en-GB" dirty="0" err="1" smtClean="0"/>
              <a:t>yn</a:t>
            </a:r>
            <a:r>
              <a:rPr lang="en-GB" dirty="0" smtClean="0"/>
              <a:t> </a:t>
            </a:r>
            <a:r>
              <a:rPr lang="en-GB" dirty="0" err="1" smtClean="0"/>
              <a:t>ferch</a:t>
            </a:r>
            <a:r>
              <a:rPr lang="en-GB" dirty="0" smtClean="0"/>
              <a:t> </a:t>
            </a:r>
            <a:r>
              <a:rPr lang="en-GB" dirty="0" err="1" smtClean="0"/>
              <a:t>yn</a:t>
            </a:r>
            <a:r>
              <a:rPr lang="en-GB" dirty="0" smtClean="0"/>
              <a:t> </a:t>
            </a:r>
            <a:r>
              <a:rPr lang="en-GB" dirty="0" err="1" smtClean="0"/>
              <a:t>ymgeisio</a:t>
            </a:r>
            <a:r>
              <a:rPr lang="en-GB" dirty="0" smtClean="0"/>
              <a:t> am </a:t>
            </a:r>
            <a:r>
              <a:rPr lang="en-GB" dirty="0" err="1" smtClean="0"/>
              <a:t>swydd</a:t>
            </a:r>
            <a:r>
              <a:rPr lang="en-GB" dirty="0" smtClean="0"/>
              <a:t> </a:t>
            </a:r>
            <a:r>
              <a:rPr lang="en-GB" dirty="0" err="1" smtClean="0"/>
              <a:t>yn</a:t>
            </a:r>
            <a:r>
              <a:rPr lang="en-GB" dirty="0" smtClean="0"/>
              <a:t> </a:t>
            </a:r>
            <a:r>
              <a:rPr lang="en-GB" dirty="0" err="1" smtClean="0"/>
              <a:t>ffatri</a:t>
            </a:r>
            <a:r>
              <a:rPr lang="en-GB" dirty="0" smtClean="0"/>
              <a:t> </a:t>
            </a:r>
            <a:r>
              <a:rPr lang="en-GB" dirty="0" err="1" smtClean="0"/>
              <a:t>arfau</a:t>
            </a:r>
            <a:r>
              <a:rPr lang="en-GB" dirty="0" smtClean="0"/>
              <a:t> </a:t>
            </a:r>
            <a:r>
              <a:rPr lang="en-GB" dirty="0" err="1" smtClean="0"/>
              <a:t>rhyfel</a:t>
            </a:r>
            <a:r>
              <a:rPr lang="en-GB" dirty="0" smtClean="0"/>
              <a:t> Pen-</a:t>
            </a:r>
            <a:r>
              <a:rPr lang="en-GB" dirty="0" err="1" smtClean="0"/>
              <a:t>bre</a:t>
            </a:r>
            <a:r>
              <a:rPr lang="en-GB" dirty="0" smtClean="0"/>
              <a:t> </a:t>
            </a:r>
            <a:r>
              <a:rPr lang="en-GB" dirty="0" err="1" smtClean="0"/>
              <a:t>ar</a:t>
            </a:r>
            <a:r>
              <a:rPr lang="en-GB" dirty="0" smtClean="0"/>
              <a:t> </a:t>
            </a:r>
            <a:r>
              <a:rPr lang="en-GB" dirty="0" err="1" smtClean="0"/>
              <a:t>ddechrau’r</a:t>
            </a:r>
            <a:r>
              <a:rPr lang="en-GB" dirty="0" smtClean="0"/>
              <a:t> </a:t>
            </a:r>
            <a:r>
              <a:rPr lang="en-GB" dirty="0" err="1" smtClean="0"/>
              <a:t>Rhyfel</a:t>
            </a:r>
            <a:r>
              <a:rPr lang="en-GB" dirty="0" smtClean="0"/>
              <a:t> </a:t>
            </a:r>
            <a:r>
              <a:rPr lang="en-GB" dirty="0" err="1" smtClean="0"/>
              <a:t>Byd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 err="1" smtClean="0"/>
              <a:t>Sut</a:t>
            </a:r>
            <a:r>
              <a:rPr lang="en-GB" dirty="0" smtClean="0"/>
              <a:t> </a:t>
            </a:r>
            <a:r>
              <a:rPr lang="en-GB" dirty="0" err="1"/>
              <a:t>b</a:t>
            </a:r>
            <a:r>
              <a:rPr lang="en-GB" dirty="0" err="1" smtClean="0"/>
              <a:t>yddech</a:t>
            </a:r>
            <a:r>
              <a:rPr lang="en-GB" dirty="0" smtClean="0"/>
              <a:t> </a:t>
            </a:r>
            <a:r>
              <a:rPr lang="en-GB" dirty="0" err="1" smtClean="0"/>
              <a:t>chi’n</a:t>
            </a:r>
            <a:r>
              <a:rPr lang="en-GB" dirty="0" smtClean="0"/>
              <a:t> </a:t>
            </a:r>
            <a:r>
              <a:rPr lang="en-GB" dirty="0" err="1" smtClean="0"/>
              <a:t>argyhoeddi</a:t>
            </a:r>
            <a:r>
              <a:rPr lang="en-GB" dirty="0" smtClean="0"/>
              <a:t> </a:t>
            </a:r>
            <a:r>
              <a:rPr lang="en-GB" dirty="0" err="1" smtClean="0"/>
              <a:t>rheolwyr</a:t>
            </a:r>
            <a:r>
              <a:rPr lang="en-GB" dirty="0" smtClean="0"/>
              <a:t> y </a:t>
            </a:r>
            <a:r>
              <a:rPr lang="en-GB" dirty="0" err="1" smtClean="0"/>
              <a:t>ffatri</a:t>
            </a:r>
            <a:r>
              <a:rPr lang="en-GB" dirty="0" smtClean="0"/>
              <a:t> </a:t>
            </a:r>
            <a:r>
              <a:rPr lang="en-GB" dirty="0" err="1" smtClean="0"/>
              <a:t>mai</a:t>
            </a:r>
            <a:r>
              <a:rPr lang="en-GB" dirty="0" smtClean="0"/>
              <a:t> chi </a:t>
            </a:r>
            <a:r>
              <a:rPr lang="en-GB" dirty="0" err="1" smtClean="0"/>
              <a:t>yw’r</a:t>
            </a:r>
            <a:r>
              <a:rPr lang="en-GB" dirty="0" smtClean="0"/>
              <a:t> person </a:t>
            </a:r>
            <a:r>
              <a:rPr lang="en-GB" dirty="0" err="1" smtClean="0"/>
              <a:t>gorau</a:t>
            </a:r>
            <a:r>
              <a:rPr lang="en-GB" dirty="0" smtClean="0"/>
              <a:t> </a:t>
            </a:r>
            <a:r>
              <a:rPr lang="en-GB" dirty="0" err="1" smtClean="0"/>
              <a:t>ar</a:t>
            </a:r>
            <a:r>
              <a:rPr lang="en-GB" dirty="0" smtClean="0"/>
              <a:t> </a:t>
            </a:r>
            <a:r>
              <a:rPr lang="en-GB" dirty="0" err="1" smtClean="0"/>
              <a:t>gyfer</a:t>
            </a:r>
            <a:r>
              <a:rPr lang="en-GB" dirty="0" smtClean="0"/>
              <a:t> </a:t>
            </a:r>
            <a:r>
              <a:rPr lang="en-GB" dirty="0" err="1" smtClean="0"/>
              <a:t>gwaith</a:t>
            </a:r>
            <a:r>
              <a:rPr lang="en-GB" dirty="0" smtClean="0"/>
              <a:t> </a:t>
            </a:r>
            <a:r>
              <a:rPr lang="en-GB" dirty="0" err="1" smtClean="0"/>
              <a:t>sydd</a:t>
            </a:r>
            <a:r>
              <a:rPr lang="en-GB" dirty="0" smtClean="0"/>
              <a:t> </a:t>
            </a:r>
            <a:r>
              <a:rPr lang="en-GB" dirty="0" err="1" smtClean="0"/>
              <a:t>yn</a:t>
            </a:r>
            <a:r>
              <a:rPr lang="en-GB" dirty="0" smtClean="0"/>
              <a:t> </a:t>
            </a:r>
            <a:r>
              <a:rPr lang="en-GB" dirty="0" err="1" smtClean="0"/>
              <a:t>draddodiadol</a:t>
            </a:r>
            <a:r>
              <a:rPr lang="en-GB" dirty="0" smtClean="0"/>
              <a:t> </a:t>
            </a:r>
            <a:r>
              <a:rPr lang="en-GB" dirty="0" err="1" smtClean="0"/>
              <a:t>yn</a:t>
            </a:r>
            <a:r>
              <a:rPr lang="en-GB" dirty="0" smtClean="0"/>
              <a:t> </a:t>
            </a:r>
            <a:r>
              <a:rPr lang="en-GB" dirty="0" err="1" smtClean="0"/>
              <a:t>cael</a:t>
            </a:r>
            <a:r>
              <a:rPr lang="en-GB" dirty="0" smtClean="0"/>
              <a:t> </a:t>
            </a:r>
            <a:r>
              <a:rPr lang="en-GB" dirty="0" err="1" smtClean="0"/>
              <a:t>ei</a:t>
            </a:r>
            <a:r>
              <a:rPr lang="en-GB" dirty="0" smtClean="0"/>
              <a:t> </a:t>
            </a:r>
            <a:r>
              <a:rPr lang="en-GB" dirty="0" err="1" smtClean="0"/>
              <a:t>wneud</a:t>
            </a:r>
            <a:r>
              <a:rPr lang="en-GB" dirty="0" smtClean="0"/>
              <a:t> </a:t>
            </a:r>
            <a:r>
              <a:rPr lang="en-GB" dirty="0" err="1" smtClean="0"/>
              <a:t>gan</a:t>
            </a:r>
            <a:r>
              <a:rPr lang="en-GB" dirty="0" smtClean="0"/>
              <a:t> </a:t>
            </a:r>
            <a:r>
              <a:rPr lang="en-GB" dirty="0" err="1" smtClean="0"/>
              <a:t>ddyn</a:t>
            </a:r>
            <a:r>
              <a:rPr lang="en-GB" dirty="0" smtClean="0"/>
              <a:t>?</a:t>
            </a:r>
          </a:p>
          <a:p>
            <a:endParaRPr lang="en-GB" dirty="0" smtClean="0"/>
          </a:p>
          <a:p>
            <a:endParaRPr lang="en-GB" dirty="0"/>
          </a:p>
          <a:p>
            <a:r>
              <a:rPr lang="en-GB" u="sng" dirty="0" smtClean="0"/>
              <a:t>Fe </a:t>
            </a:r>
            <a:r>
              <a:rPr lang="en-GB" u="sng" dirty="0" err="1" smtClean="0"/>
              <a:t>allech</a:t>
            </a:r>
            <a:r>
              <a:rPr lang="en-GB" u="sng" dirty="0" smtClean="0"/>
              <a:t> </a:t>
            </a:r>
            <a:r>
              <a:rPr lang="en-GB" u="sng" dirty="0" err="1" smtClean="0"/>
              <a:t>ddefnyddio’r</a:t>
            </a:r>
            <a:r>
              <a:rPr lang="en-GB" u="sng" dirty="0" smtClean="0"/>
              <a:t> </a:t>
            </a:r>
            <a:r>
              <a:rPr lang="en-GB" u="sng" dirty="0" err="1" smtClean="0"/>
              <a:t>ymadroddion</a:t>
            </a:r>
            <a:endParaRPr lang="en-GB" dirty="0"/>
          </a:p>
          <a:p>
            <a:endParaRPr lang="en-GB" dirty="0"/>
          </a:p>
          <a:p>
            <a:r>
              <a:rPr lang="en-GB" dirty="0" err="1" smtClean="0"/>
              <a:t>Rwy’n</a:t>
            </a:r>
            <a:r>
              <a:rPr lang="en-GB" dirty="0" smtClean="0"/>
              <a:t> </a:t>
            </a:r>
            <a:r>
              <a:rPr lang="en-GB" dirty="0" err="1" smtClean="0"/>
              <a:t>credu</a:t>
            </a:r>
            <a:r>
              <a:rPr lang="en-GB" dirty="0" smtClean="0"/>
              <a:t> y </a:t>
            </a:r>
            <a:r>
              <a:rPr lang="en-GB" dirty="0" err="1" smtClean="0"/>
              <a:t>gallwn</a:t>
            </a:r>
            <a:r>
              <a:rPr lang="en-GB" dirty="0" smtClean="0"/>
              <a:t> </a:t>
            </a:r>
            <a:r>
              <a:rPr lang="en-GB" dirty="0" err="1" smtClean="0"/>
              <a:t>fod</a:t>
            </a:r>
            <a:r>
              <a:rPr lang="en-GB" dirty="0" smtClean="0"/>
              <a:t> </a:t>
            </a:r>
            <a:r>
              <a:rPr lang="en-GB" dirty="0" err="1" smtClean="0"/>
              <a:t>yn</a:t>
            </a:r>
            <a:r>
              <a:rPr lang="en-GB" dirty="0" smtClean="0"/>
              <a:t> </a:t>
            </a:r>
            <a:r>
              <a:rPr lang="en-GB" dirty="0" err="1" smtClean="0"/>
              <a:t>weithiwr</a:t>
            </a:r>
            <a:r>
              <a:rPr lang="en-GB" dirty="0" smtClean="0"/>
              <a:t> </a:t>
            </a:r>
            <a:r>
              <a:rPr lang="en-GB" dirty="0" err="1" smtClean="0"/>
              <a:t>ffatri</a:t>
            </a:r>
            <a:r>
              <a:rPr lang="en-GB" dirty="0" smtClean="0"/>
              <a:t> da </a:t>
            </a:r>
            <a:r>
              <a:rPr lang="en-GB" dirty="0" err="1" smtClean="0"/>
              <a:t>oherwydd</a:t>
            </a:r>
            <a:r>
              <a:rPr lang="en-GB" dirty="0" smtClean="0"/>
              <a:t>…</a:t>
            </a:r>
          </a:p>
          <a:p>
            <a:endParaRPr lang="en-GB" dirty="0"/>
          </a:p>
          <a:p>
            <a:r>
              <a:rPr lang="en-GB" dirty="0" smtClean="0"/>
              <a:t>Y </a:t>
            </a:r>
            <a:r>
              <a:rPr lang="en-GB" dirty="0" err="1" smtClean="0"/>
              <a:t>sgiliau</a:t>
            </a:r>
            <a:r>
              <a:rPr lang="en-GB" dirty="0" smtClean="0"/>
              <a:t> a </a:t>
            </a:r>
            <a:r>
              <a:rPr lang="en-GB" dirty="0" err="1" smtClean="0"/>
              <a:t>fyddai’n</a:t>
            </a:r>
            <a:r>
              <a:rPr lang="en-GB" dirty="0" smtClean="0"/>
              <a:t> </a:t>
            </a:r>
            <a:r>
              <a:rPr lang="en-GB" dirty="0" err="1" smtClean="0"/>
              <a:t>gallu</a:t>
            </a:r>
            <a:r>
              <a:rPr lang="en-GB" dirty="0" smtClean="0"/>
              <a:t> </a:t>
            </a:r>
            <a:r>
              <a:rPr lang="en-GB" dirty="0" err="1" smtClean="0"/>
              <a:t>fy</a:t>
            </a:r>
            <a:r>
              <a:rPr lang="en-GB" dirty="0" smtClean="0"/>
              <a:t> </a:t>
            </a:r>
            <a:r>
              <a:rPr lang="en-GB" dirty="0" err="1" smtClean="0"/>
              <a:t>helpu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yn</a:t>
            </a:r>
            <a:r>
              <a:rPr lang="en-GB" dirty="0" smtClean="0"/>
              <a:t> y </a:t>
            </a:r>
            <a:r>
              <a:rPr lang="en-GB" dirty="0" err="1" smtClean="0"/>
              <a:t>rôl</a:t>
            </a:r>
            <a:r>
              <a:rPr lang="en-GB" dirty="0" smtClean="0"/>
              <a:t> </a:t>
            </a:r>
            <a:r>
              <a:rPr lang="en-GB" dirty="0" err="1" smtClean="0"/>
              <a:t>yma</a:t>
            </a:r>
            <a:r>
              <a:rPr lang="en-GB" dirty="0" smtClean="0"/>
              <a:t> </a:t>
            </a:r>
            <a:r>
              <a:rPr lang="en-GB" dirty="0" err="1" smtClean="0"/>
              <a:t>yw</a:t>
            </a:r>
            <a:r>
              <a:rPr lang="en-GB" dirty="0" smtClean="0"/>
              <a:t>…</a:t>
            </a:r>
          </a:p>
          <a:p>
            <a:endParaRPr lang="en-GB" dirty="0"/>
          </a:p>
          <a:p>
            <a:r>
              <a:rPr lang="en-GB" dirty="0"/>
              <a:t> </a:t>
            </a:r>
          </a:p>
          <a:p>
            <a:endParaRPr lang="en-GB" dirty="0"/>
          </a:p>
        </p:txBody>
      </p:sp>
      <p:pic>
        <p:nvPicPr>
          <p:cNvPr id="3074" name="Picture 2" descr="The Women’s Army Auxiliary Corps was established in December 1916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674" y="0"/>
            <a:ext cx="3570254" cy="5492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i1391473" descr="first world war wom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49"/>
          <a:stretch>
            <a:fillRect/>
          </a:stretch>
        </p:blipFill>
        <p:spPr bwMode="auto">
          <a:xfrm>
            <a:off x="356660" y="620688"/>
            <a:ext cx="3454977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059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88640"/>
            <a:ext cx="8784976" cy="64087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799" y="5706044"/>
            <a:ext cx="1766402" cy="759388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260647"/>
            <a:ext cx="3960440" cy="52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4756727" y="3501008"/>
            <a:ext cx="37079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Arial" charset="0"/>
              <a:buAutoNum type="arabicParenR"/>
            </a:pPr>
            <a:r>
              <a:rPr lang="en-GB" dirty="0" smtClean="0"/>
              <a:t>Pa </a:t>
            </a:r>
            <a:r>
              <a:rPr lang="en-GB" dirty="0" err="1" smtClean="0"/>
              <a:t>broblem</a:t>
            </a:r>
            <a:r>
              <a:rPr lang="en-GB" dirty="0" smtClean="0"/>
              <a:t> </a:t>
            </a:r>
            <a:r>
              <a:rPr lang="en-GB" dirty="0" err="1" smtClean="0"/>
              <a:t>oedd</a:t>
            </a:r>
            <a:r>
              <a:rPr lang="en-GB" dirty="0" smtClean="0"/>
              <a:t> </a:t>
            </a:r>
            <a:r>
              <a:rPr lang="en-GB" dirty="0" err="1" smtClean="0"/>
              <a:t>cyflogwyr</a:t>
            </a:r>
            <a:r>
              <a:rPr lang="en-GB" dirty="0" smtClean="0"/>
              <a:t> </a:t>
            </a:r>
            <a:r>
              <a:rPr lang="en-GB" dirty="0" err="1" smtClean="0"/>
              <a:t>ym</a:t>
            </a:r>
            <a:r>
              <a:rPr lang="en-GB" dirty="0" smtClean="0"/>
              <a:t> </a:t>
            </a:r>
            <a:r>
              <a:rPr lang="en-GB" dirty="0" err="1" smtClean="0"/>
              <a:t>Mhrydain</a:t>
            </a:r>
            <a:r>
              <a:rPr lang="en-GB" dirty="0" smtClean="0"/>
              <a:t> </a:t>
            </a:r>
            <a:r>
              <a:rPr lang="en-GB" dirty="0" err="1" smtClean="0"/>
              <a:t>yn</a:t>
            </a:r>
            <a:r>
              <a:rPr lang="en-GB" dirty="0" smtClean="0"/>
              <a:t> </a:t>
            </a:r>
            <a:r>
              <a:rPr lang="en-GB" dirty="0" err="1" smtClean="0"/>
              <a:t>ei</a:t>
            </a:r>
            <a:r>
              <a:rPr lang="en-GB" dirty="0" smtClean="0"/>
              <a:t> </a:t>
            </a:r>
            <a:r>
              <a:rPr lang="en-GB" dirty="0" err="1" smtClean="0"/>
              <a:t>wynebu</a:t>
            </a:r>
            <a:r>
              <a:rPr lang="en-GB" dirty="0" smtClean="0"/>
              <a:t> pan </a:t>
            </a:r>
            <a:r>
              <a:rPr lang="en-GB" dirty="0" err="1" smtClean="0"/>
              <a:t>ddechreuodd</a:t>
            </a:r>
            <a:r>
              <a:rPr lang="en-GB" dirty="0" smtClean="0"/>
              <a:t> </a:t>
            </a:r>
            <a:r>
              <a:rPr lang="en-GB" dirty="0" err="1" smtClean="0"/>
              <a:t>yr</a:t>
            </a:r>
            <a:r>
              <a:rPr lang="en-GB" dirty="0" smtClean="0"/>
              <a:t> Ail </a:t>
            </a:r>
            <a:r>
              <a:rPr lang="en-GB" dirty="0" err="1" smtClean="0"/>
              <a:t>Ryfel</a:t>
            </a:r>
            <a:r>
              <a:rPr lang="en-GB" dirty="0" smtClean="0"/>
              <a:t> </a:t>
            </a:r>
            <a:r>
              <a:rPr lang="en-GB" dirty="0" err="1" smtClean="0"/>
              <a:t>Byd</a:t>
            </a:r>
            <a:r>
              <a:rPr lang="en-GB" dirty="0" smtClean="0"/>
              <a:t>?</a:t>
            </a:r>
          </a:p>
          <a:p>
            <a:pPr marL="514350" indent="-514350">
              <a:buFont typeface="Arial" charset="0"/>
              <a:buAutoNum type="arabicParenR"/>
            </a:pPr>
            <a:endParaRPr lang="en-GB" dirty="0"/>
          </a:p>
          <a:p>
            <a:pPr marL="514350" indent="-514350">
              <a:buFont typeface="Arial" charset="0"/>
              <a:buAutoNum type="arabicParenR"/>
            </a:pPr>
            <a:r>
              <a:rPr lang="en-GB" dirty="0" smtClean="0"/>
              <a:t>Beth </a:t>
            </a:r>
            <a:r>
              <a:rPr lang="en-GB" dirty="0" err="1" smtClean="0"/>
              <a:t>mae’r</a:t>
            </a:r>
            <a:r>
              <a:rPr lang="en-GB" dirty="0" smtClean="0"/>
              <a:t> poster </a:t>
            </a:r>
            <a:r>
              <a:rPr lang="en-GB" dirty="0" err="1" smtClean="0"/>
              <a:t>hwn</a:t>
            </a:r>
            <a:r>
              <a:rPr lang="en-GB" dirty="0" smtClean="0"/>
              <a:t> </a:t>
            </a:r>
            <a:r>
              <a:rPr lang="en-GB" dirty="0" err="1" smtClean="0"/>
              <a:t>yn</a:t>
            </a:r>
            <a:r>
              <a:rPr lang="en-GB" dirty="0" smtClean="0"/>
              <a:t> </a:t>
            </a:r>
            <a:r>
              <a:rPr lang="en-GB" dirty="0" err="1" smtClean="0"/>
              <a:t>ei</a:t>
            </a:r>
            <a:r>
              <a:rPr lang="en-GB" dirty="0" smtClean="0"/>
              <a:t> </a:t>
            </a:r>
            <a:r>
              <a:rPr lang="en-GB" dirty="0" err="1" smtClean="0"/>
              <a:t>ddweud</a:t>
            </a:r>
            <a:r>
              <a:rPr lang="en-GB" dirty="0" smtClean="0"/>
              <a:t> </a:t>
            </a:r>
            <a:r>
              <a:rPr lang="en-GB" dirty="0" err="1" smtClean="0"/>
              <a:t>wrthym</a:t>
            </a:r>
            <a:r>
              <a:rPr lang="en-GB" dirty="0" smtClean="0"/>
              <a:t> am </a:t>
            </a:r>
            <a:r>
              <a:rPr lang="en-GB" dirty="0" err="1" smtClean="0"/>
              <a:t>rôl</a:t>
            </a:r>
            <a:r>
              <a:rPr lang="en-GB" dirty="0" smtClean="0"/>
              <a:t> y </a:t>
            </a:r>
            <a:r>
              <a:rPr lang="en-GB" dirty="0" err="1" smtClean="0"/>
              <a:t>ferch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476672"/>
            <a:ext cx="41044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2">
                    <a:lumMod val="10000"/>
                  </a:schemeClr>
                </a:solidFill>
              </a:rPr>
              <a:t>Pan </a:t>
            </a:r>
            <a:r>
              <a:rPr lang="en-GB" dirty="0" err="1" smtClean="0">
                <a:solidFill>
                  <a:schemeClr val="bg2">
                    <a:lumMod val="10000"/>
                  </a:schemeClr>
                </a:solidFill>
              </a:rPr>
              <a:t>ddychwelodd</a:t>
            </a:r>
            <a:r>
              <a:rPr lang="en-GB" dirty="0" smtClean="0">
                <a:solidFill>
                  <a:schemeClr val="bg2">
                    <a:lumMod val="10000"/>
                  </a:schemeClr>
                </a:solidFill>
              </a:rPr>
              <a:t> y </a:t>
            </a:r>
            <a:r>
              <a:rPr lang="en-GB" dirty="0" err="1" smtClean="0">
                <a:solidFill>
                  <a:schemeClr val="bg2">
                    <a:lumMod val="10000"/>
                  </a:schemeClr>
                </a:solidFill>
              </a:rPr>
              <a:t>dynion</a:t>
            </a:r>
            <a:r>
              <a:rPr lang="en-GB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bg2">
                    <a:lumMod val="10000"/>
                  </a:schemeClr>
                </a:solidFill>
              </a:rPr>
              <a:t>o’r</a:t>
            </a:r>
            <a:r>
              <a:rPr lang="en-GB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bg2">
                    <a:lumMod val="10000"/>
                  </a:schemeClr>
                </a:solidFill>
              </a:rPr>
              <a:t>rhengoedd</a:t>
            </a:r>
            <a:r>
              <a:rPr lang="en-GB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bg2">
                    <a:lumMod val="10000"/>
                  </a:schemeClr>
                </a:solidFill>
              </a:rPr>
              <a:t>blaen</a:t>
            </a:r>
            <a:r>
              <a:rPr lang="en-GB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bg2">
                    <a:lumMod val="10000"/>
                  </a:schemeClr>
                </a:solidFill>
              </a:rPr>
              <a:t>ar</a:t>
            </a:r>
            <a:r>
              <a:rPr lang="en-GB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</a:rPr>
              <a:t>ô</a:t>
            </a:r>
            <a:r>
              <a:rPr lang="en-GB" dirty="0" err="1" smtClean="0">
                <a:solidFill>
                  <a:schemeClr val="bg2">
                    <a:lumMod val="10000"/>
                  </a:schemeClr>
                </a:solidFill>
              </a:rPr>
              <a:t>l</a:t>
            </a:r>
            <a:r>
              <a:rPr lang="en-GB" dirty="0" smtClean="0">
                <a:solidFill>
                  <a:schemeClr val="bg2">
                    <a:lumMod val="10000"/>
                  </a:schemeClr>
                </a:solidFill>
              </a:rPr>
              <a:t> y </a:t>
            </a:r>
            <a:r>
              <a:rPr lang="en-GB" dirty="0" err="1" smtClean="0">
                <a:solidFill>
                  <a:schemeClr val="bg2">
                    <a:lumMod val="10000"/>
                  </a:schemeClr>
                </a:solidFill>
              </a:rPr>
              <a:t>Rhyfel</a:t>
            </a:r>
            <a:r>
              <a:rPr lang="en-GB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bg2">
                    <a:lumMod val="10000"/>
                  </a:schemeClr>
                </a:solidFill>
              </a:rPr>
              <a:t>Byd</a:t>
            </a:r>
            <a:r>
              <a:rPr lang="en-GB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bg2">
                    <a:lumMod val="10000"/>
                  </a:schemeClr>
                </a:solidFill>
              </a:rPr>
              <a:t>Cyntaf</a:t>
            </a:r>
            <a:r>
              <a:rPr lang="en-GB" dirty="0" smtClean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en-GB" dirty="0" err="1" smtClean="0">
                <a:solidFill>
                  <a:schemeClr val="bg2">
                    <a:lumMod val="10000"/>
                  </a:schemeClr>
                </a:solidFill>
              </a:rPr>
              <a:t>doedd</a:t>
            </a:r>
            <a:r>
              <a:rPr lang="en-GB" dirty="0" smtClean="0">
                <a:solidFill>
                  <a:schemeClr val="bg2">
                    <a:lumMod val="10000"/>
                  </a:schemeClr>
                </a:solidFill>
              </a:rPr>
              <a:t> dim </a:t>
            </a:r>
            <a:r>
              <a:rPr lang="en-GB" dirty="0" err="1" smtClean="0">
                <a:solidFill>
                  <a:schemeClr val="bg2">
                    <a:lumMod val="10000"/>
                  </a:schemeClr>
                </a:solidFill>
              </a:rPr>
              <a:t>angen</a:t>
            </a:r>
            <a:r>
              <a:rPr lang="en-GB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bg2">
                    <a:lumMod val="10000"/>
                  </a:schemeClr>
                </a:solidFill>
              </a:rPr>
              <a:t>merched</a:t>
            </a:r>
            <a:r>
              <a:rPr lang="en-GB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bg2">
                    <a:lumMod val="10000"/>
                  </a:schemeClr>
                </a:solidFill>
              </a:rPr>
              <a:t>yn</a:t>
            </a:r>
            <a:r>
              <a:rPr lang="en-GB" dirty="0" smtClean="0">
                <a:solidFill>
                  <a:schemeClr val="bg2">
                    <a:lumMod val="10000"/>
                  </a:schemeClr>
                </a:solidFill>
              </a:rPr>
              <a:t> y </a:t>
            </a:r>
            <a:r>
              <a:rPr lang="en-GB" dirty="0" err="1" smtClean="0">
                <a:solidFill>
                  <a:schemeClr val="bg2">
                    <a:lumMod val="10000"/>
                  </a:schemeClr>
                </a:solidFill>
              </a:rPr>
              <a:t>gweithle</a:t>
            </a:r>
            <a:r>
              <a:rPr lang="en-GB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bg2">
                    <a:lumMod val="10000"/>
                  </a:schemeClr>
                </a:solidFill>
              </a:rPr>
              <a:t>rhagor</a:t>
            </a:r>
            <a:r>
              <a:rPr lang="en-GB" dirty="0" smtClean="0">
                <a:solidFill>
                  <a:schemeClr val="bg2">
                    <a:lumMod val="10000"/>
                  </a:schemeClr>
                </a:solidFill>
              </a:rPr>
              <a:t> ac </a:t>
            </a:r>
            <a:r>
              <a:rPr lang="en-GB" dirty="0" err="1" smtClean="0">
                <a:solidFill>
                  <a:schemeClr val="bg2">
                    <a:lumMod val="10000"/>
                  </a:schemeClr>
                </a:solidFill>
              </a:rPr>
              <a:t>fe</a:t>
            </a:r>
            <a:r>
              <a:rPr lang="en-GB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bg2">
                    <a:lumMod val="10000"/>
                  </a:schemeClr>
                </a:solidFill>
              </a:rPr>
              <a:t>ddychwelon</a:t>
            </a:r>
            <a:r>
              <a:rPr lang="en-GB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bg2">
                    <a:lumMod val="10000"/>
                  </a:schemeClr>
                </a:solidFill>
              </a:rPr>
              <a:t>nhw</a:t>
            </a:r>
            <a:r>
              <a:rPr lang="en-GB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</a:rPr>
              <a:t>i</a:t>
            </a:r>
            <a:r>
              <a:rPr lang="en-GB" dirty="0" err="1" smtClean="0">
                <a:solidFill>
                  <a:schemeClr val="bg2">
                    <a:lumMod val="10000"/>
                  </a:schemeClr>
                </a:solidFill>
              </a:rPr>
              <a:t>’w</a:t>
            </a:r>
            <a:r>
              <a:rPr lang="en-GB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bg2">
                    <a:lumMod val="10000"/>
                  </a:schemeClr>
                </a:solidFill>
              </a:rPr>
              <a:t>dyletswyddi</a:t>
            </a:r>
            <a:r>
              <a:rPr lang="en-GB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bg2">
                    <a:lumMod val="10000"/>
                  </a:schemeClr>
                </a:solidFill>
              </a:rPr>
              <a:t>yn</a:t>
            </a:r>
            <a:r>
              <a:rPr lang="en-GB" dirty="0" smtClean="0">
                <a:solidFill>
                  <a:schemeClr val="bg2">
                    <a:lumMod val="10000"/>
                  </a:schemeClr>
                </a:solidFill>
              </a:rPr>
              <a:t> y </a:t>
            </a:r>
            <a:r>
              <a:rPr lang="en-GB" dirty="0" err="1" smtClean="0">
                <a:solidFill>
                  <a:schemeClr val="bg2">
                    <a:lumMod val="10000"/>
                  </a:schemeClr>
                </a:solidFill>
              </a:rPr>
              <a:t>cartref</a:t>
            </a:r>
            <a:r>
              <a:rPr lang="en-GB" dirty="0" smtClean="0">
                <a:solidFill>
                  <a:schemeClr val="bg2">
                    <a:lumMod val="10000"/>
                  </a:schemeClr>
                </a:solidFill>
              </a:rPr>
              <a:t>. </a:t>
            </a:r>
          </a:p>
          <a:p>
            <a:endParaRPr lang="en-GB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GB" dirty="0" err="1" smtClean="0">
                <a:solidFill>
                  <a:schemeClr val="bg2">
                    <a:lumMod val="10000"/>
                  </a:schemeClr>
                </a:solidFill>
              </a:rPr>
              <a:t>Ond</a:t>
            </a:r>
            <a:r>
              <a:rPr lang="en-GB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bg2">
                    <a:lumMod val="10000"/>
                  </a:schemeClr>
                </a:solidFill>
              </a:rPr>
              <a:t>dechreuodd</a:t>
            </a:r>
            <a:r>
              <a:rPr lang="en-GB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bg2">
                    <a:lumMod val="10000"/>
                  </a:schemeClr>
                </a:solidFill>
              </a:rPr>
              <a:t>rhyfel</a:t>
            </a:r>
            <a:r>
              <a:rPr lang="en-GB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bg2">
                    <a:lumMod val="10000"/>
                  </a:schemeClr>
                </a:solidFill>
              </a:rPr>
              <a:t>arall</a:t>
            </a:r>
            <a:r>
              <a:rPr lang="en-GB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bg2">
                    <a:lumMod val="10000"/>
                  </a:schemeClr>
                </a:solidFill>
              </a:rPr>
              <a:t>ym</a:t>
            </a:r>
            <a:r>
              <a:rPr lang="en-GB" dirty="0" smtClean="0">
                <a:solidFill>
                  <a:schemeClr val="bg2">
                    <a:lumMod val="10000"/>
                  </a:schemeClr>
                </a:solidFill>
              </a:rPr>
              <a:t> 1939</a:t>
            </a:r>
            <a:endParaRPr lang="en-GB" dirty="0">
              <a:solidFill>
                <a:schemeClr val="bg2">
                  <a:lumMod val="10000"/>
                </a:schemeClr>
              </a:solidFill>
            </a:endParaRPr>
          </a:p>
          <a:p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740" y="2414238"/>
            <a:ext cx="1095877" cy="96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73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790</TotalTime>
  <Words>803</Words>
  <Application>Microsoft Office PowerPoint</Application>
  <PresentationFormat>On-screen Show (4:3)</PresentationFormat>
  <Paragraphs>65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Rees</dc:creator>
  <cp:lastModifiedBy>Mari George</cp:lastModifiedBy>
  <cp:revision>53</cp:revision>
  <cp:lastPrinted>2016-09-12T15:24:21Z</cp:lastPrinted>
  <dcterms:created xsi:type="dcterms:W3CDTF">2016-02-11T09:51:20Z</dcterms:created>
  <dcterms:modified xsi:type="dcterms:W3CDTF">2016-09-14T16:32:23Z</dcterms:modified>
</cp:coreProperties>
</file>