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6" r:id="rId5"/>
    <p:sldId id="260" r:id="rId6"/>
    <p:sldId id="259" r:id="rId7"/>
    <p:sldId id="267" r:id="rId8"/>
    <p:sldId id="257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2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ad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 descr="logo EXTRA Lar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00924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4" descr="D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73914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5" descr="Wales for pea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80624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2004" y="134076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err="1"/>
              <a:t>Gwrthwynebwyr</a:t>
            </a:r>
            <a:r>
              <a:rPr lang="en-GB" sz="2800" dirty="0"/>
              <a:t> </a:t>
            </a:r>
            <a:r>
              <a:rPr lang="en-GB" sz="2800" dirty="0" err="1" smtClean="0"/>
              <a:t>Cydwybodol</a:t>
            </a:r>
            <a:endParaRPr lang="en-GB" sz="2800" dirty="0" smtClean="0"/>
          </a:p>
          <a:p>
            <a:pPr algn="ctr"/>
            <a:r>
              <a:rPr lang="en-GB" sz="2800" dirty="0" smtClean="0"/>
              <a:t> </a:t>
            </a:r>
            <a:endParaRPr lang="en-GB" sz="2800" dirty="0"/>
          </a:p>
          <a:p>
            <a:pPr algn="ctr"/>
            <a:r>
              <a:rPr lang="en-GB" sz="2800" dirty="0"/>
              <a:t>Hanes – </a:t>
            </a:r>
            <a:r>
              <a:rPr lang="en-GB" sz="2800" dirty="0" err="1"/>
              <a:t>Gwers</a:t>
            </a:r>
            <a:r>
              <a:rPr lang="en-GB" sz="2800" dirty="0"/>
              <a:t> 2</a:t>
            </a:r>
          </a:p>
        </p:txBody>
      </p:sp>
      <p:pic>
        <p:nvPicPr>
          <p:cNvPr id="11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92578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ad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 descr="logo EXTRA Lar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22962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4" descr="D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46" y="5797171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5" descr="Wales for pea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80624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346542"/>
            <a:ext cx="6660232" cy="4995174"/>
          </a:xfrm>
          <a:prstGeom prst="rect">
            <a:avLst/>
          </a:prstGeom>
        </p:spPr>
      </p:pic>
      <p:pic>
        <p:nvPicPr>
          <p:cNvPr id="10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96751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Nodau</a:t>
            </a:r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mwyn</a:t>
            </a:r>
            <a:r>
              <a:rPr lang="en-GB" sz="2800" dirty="0"/>
              <a:t> </a:t>
            </a:r>
            <a:r>
              <a:rPr lang="en-GB" sz="2800" dirty="0" err="1"/>
              <a:t>dadlau</a:t>
            </a:r>
            <a:r>
              <a:rPr lang="en-GB" sz="2800" dirty="0"/>
              <a:t> </a:t>
            </a:r>
            <a:r>
              <a:rPr lang="en-GB" sz="2800" dirty="0" err="1"/>
              <a:t>eich</a:t>
            </a:r>
            <a:r>
              <a:rPr lang="en-GB" sz="2800" dirty="0"/>
              <a:t> </a:t>
            </a:r>
            <a:r>
              <a:rPr lang="en-GB" sz="2800" dirty="0" err="1"/>
              <a:t>achos</a:t>
            </a:r>
            <a:r>
              <a:rPr lang="en-GB" sz="2800" dirty="0"/>
              <a:t> – </a:t>
            </a:r>
            <a:r>
              <a:rPr lang="en-GB" sz="2800" dirty="0" err="1"/>
              <a:t>oedd</a:t>
            </a:r>
            <a:r>
              <a:rPr lang="en-GB" sz="2800" dirty="0"/>
              <a:t> </a:t>
            </a:r>
            <a:r>
              <a:rPr lang="en-GB" sz="2800" dirty="0" err="1"/>
              <a:t>gwrthwynebu</a:t>
            </a:r>
            <a:r>
              <a:rPr lang="en-GB" sz="2800" dirty="0"/>
              <a:t> </a:t>
            </a:r>
            <a:r>
              <a:rPr lang="en-GB" sz="2800" dirty="0" err="1"/>
              <a:t>cydwybodol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iawn</a:t>
            </a:r>
            <a:r>
              <a:rPr lang="en-GB" sz="2800" dirty="0"/>
              <a:t> </a:t>
            </a:r>
            <a:r>
              <a:rPr lang="en-GB" sz="2800" dirty="0" err="1"/>
              <a:t>neu’n</a:t>
            </a:r>
            <a:r>
              <a:rPr lang="en-GB" sz="2800" dirty="0"/>
              <a:t> </a:t>
            </a:r>
            <a:r>
              <a:rPr lang="en-GB" sz="2800" dirty="0" err="1"/>
              <a:t>anghywir</a:t>
            </a:r>
            <a:r>
              <a:rPr lang="en-GB" sz="2800" dirty="0"/>
              <a:t>? </a:t>
            </a:r>
          </a:p>
          <a:p>
            <a:pPr algn="ctr"/>
            <a:r>
              <a:rPr lang="en-GB" sz="2800" dirty="0"/>
              <a:t> </a:t>
            </a:r>
          </a:p>
          <a:p>
            <a:pPr algn="ctr"/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mwyn</a:t>
            </a:r>
            <a:r>
              <a:rPr lang="en-GB" sz="2800" dirty="0"/>
              <a:t> </a:t>
            </a:r>
            <a:r>
              <a:rPr lang="en-GB" sz="2800" dirty="0" err="1"/>
              <a:t>darganfod</a:t>
            </a:r>
            <a:r>
              <a:rPr lang="en-GB" sz="2800" dirty="0"/>
              <a:t> pa </a:t>
            </a:r>
            <a:r>
              <a:rPr lang="en-GB" sz="2800" dirty="0" err="1"/>
              <a:t>anawsterau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oedd</a:t>
            </a:r>
            <a:r>
              <a:rPr lang="en-GB" sz="2800" dirty="0"/>
              <a:t> </a:t>
            </a:r>
            <a:r>
              <a:rPr lang="en-GB" sz="2800" dirty="0" err="1"/>
              <a:t>gwrthwynebwyr</a:t>
            </a:r>
            <a:r>
              <a:rPr lang="en-GB" sz="2800" dirty="0"/>
              <a:t> </a:t>
            </a:r>
            <a:r>
              <a:rPr lang="en-GB" sz="2800" dirty="0" err="1"/>
              <a:t>cydwybodol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eu</a:t>
            </a:r>
            <a:r>
              <a:rPr lang="en-GB" sz="2800" dirty="0"/>
              <a:t> </a:t>
            </a:r>
            <a:r>
              <a:rPr lang="en-GB" sz="2800" dirty="0" err="1"/>
              <a:t>hwynebu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ystod</a:t>
            </a:r>
            <a:r>
              <a:rPr lang="en-GB" sz="2800" dirty="0"/>
              <a:t> y </a:t>
            </a:r>
            <a:r>
              <a:rPr lang="en-GB" sz="2800" dirty="0" err="1"/>
              <a:t>Rhyfel</a:t>
            </a:r>
            <a:r>
              <a:rPr lang="en-GB" sz="2800" dirty="0"/>
              <a:t> </a:t>
            </a:r>
            <a:r>
              <a:rPr lang="en-GB" sz="2800" dirty="0" err="1"/>
              <a:t>Byd</a:t>
            </a:r>
            <a:r>
              <a:rPr lang="en-GB" sz="2800" dirty="0"/>
              <a:t> </a:t>
            </a:r>
            <a:r>
              <a:rPr lang="en-GB" sz="2800" dirty="0" err="1"/>
              <a:t>Cyntaf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8" y="656692"/>
            <a:ext cx="832291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88224" y="141277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 </a:t>
            </a:r>
            <a:r>
              <a:rPr lang="en-GB" dirty="0" err="1"/>
              <a:t>ddiwethaf</a:t>
            </a:r>
            <a:r>
              <a:rPr lang="en-GB" dirty="0"/>
              <a:t>, </a:t>
            </a:r>
            <a:r>
              <a:rPr lang="en-GB" dirty="0" err="1"/>
              <a:t>fe</a:t>
            </a:r>
            <a:r>
              <a:rPr lang="en-GB" dirty="0"/>
              <a:t> </a:t>
            </a:r>
            <a:r>
              <a:rPr lang="en-GB" dirty="0" err="1"/>
              <a:t>gwblhaoch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cais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esgusodi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/>
              <a:t>Nawr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chi </a:t>
            </a:r>
            <a:r>
              <a:rPr lang="en-GB" dirty="0" err="1"/>
              <a:t>ddadlau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achos</a:t>
            </a:r>
            <a:r>
              <a:rPr lang="en-GB" dirty="0"/>
              <a:t>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95771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 descr="C:\Users\Sarah\AppData\Local\Microsoft\Windows\Temporary Internet Files\Content.IE5\37G35Z4R\law-clip-art-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08" y="1620815"/>
            <a:ext cx="4981804" cy="46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98072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Nawr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chi </a:t>
            </a:r>
            <a:r>
              <a:rPr lang="en-GB" dirty="0" err="1"/>
              <a:t>ddadlau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achos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gwrthwynebiad</a:t>
            </a:r>
            <a:r>
              <a:rPr lang="en-GB" dirty="0"/>
              <a:t>. </a:t>
            </a:r>
          </a:p>
        </p:txBody>
      </p:sp>
      <p:pic>
        <p:nvPicPr>
          <p:cNvPr id="5" name="Picture 4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057599" cy="22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91580" y="692696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Penderfyniadau’r</a:t>
            </a:r>
            <a:r>
              <a:rPr lang="en-GB" b="1" dirty="0"/>
              <a:t> </a:t>
            </a:r>
            <a:r>
              <a:rPr lang="en-GB" b="1" dirty="0" err="1" smtClean="0"/>
              <a:t>tribiwnlys</a:t>
            </a:r>
            <a:endParaRPr lang="en-GB" b="1" dirty="0" smtClean="0"/>
          </a:p>
          <a:p>
            <a:endParaRPr lang="en-GB" b="1" dirty="0"/>
          </a:p>
          <a:p>
            <a:pPr marL="342900" lvl="0" indent="-342900">
              <a:buAutoNum type="arabicPeriod"/>
            </a:pPr>
            <a:r>
              <a:rPr lang="en-GB" dirty="0" err="1" smtClean="0"/>
              <a:t>Esgusodi</a:t>
            </a:r>
            <a:r>
              <a:rPr lang="en-GB" dirty="0" smtClean="0"/>
              <a:t> </a:t>
            </a:r>
            <a:r>
              <a:rPr lang="en-GB" dirty="0" err="1"/>
              <a:t>absoliwt</a:t>
            </a:r>
            <a:r>
              <a:rPr lang="en-GB" dirty="0"/>
              <a:t> o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milwrol</a:t>
            </a:r>
            <a:r>
              <a:rPr lang="en-GB" dirty="0"/>
              <a:t> </a:t>
            </a:r>
            <a:endParaRPr lang="en-GB" dirty="0" smtClean="0"/>
          </a:p>
          <a:p>
            <a:pPr marL="342900" lvl="0" indent="-342900">
              <a:buAutoNum type="arabicPeriod"/>
            </a:pPr>
            <a:endParaRPr lang="en-GB" dirty="0"/>
          </a:p>
          <a:p>
            <a:pPr lvl="0"/>
            <a:r>
              <a:rPr lang="en-GB" dirty="0" smtClean="0"/>
              <a:t>2. </a:t>
            </a:r>
            <a:r>
              <a:rPr lang="en-GB" dirty="0" err="1" smtClean="0"/>
              <a:t>Esgusodi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wasanaeth</a:t>
            </a:r>
            <a:r>
              <a:rPr lang="en-GB" dirty="0"/>
              <a:t> </a:t>
            </a:r>
            <a:r>
              <a:rPr lang="en-GB" dirty="0" err="1"/>
              <a:t>milwrol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amod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sifiliad</a:t>
            </a:r>
            <a:r>
              <a:rPr lang="en-GB" dirty="0"/>
              <a:t> o </a:t>
            </a:r>
            <a:r>
              <a:rPr lang="en-GB" dirty="0" err="1"/>
              <a:t>bwysigrwydd</a:t>
            </a:r>
            <a:r>
              <a:rPr lang="en-GB" dirty="0"/>
              <a:t> </a:t>
            </a:r>
            <a:r>
              <a:rPr lang="en-GB" dirty="0" err="1"/>
              <a:t>cenedlaethol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3.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/>
              <a:t>Anymladdol</a:t>
            </a:r>
            <a:r>
              <a:rPr lang="en-GB" dirty="0"/>
              <a:t> ac </a:t>
            </a:r>
            <a:r>
              <a:rPr lang="en-GB" dirty="0" err="1"/>
              <a:t>anfon</a:t>
            </a:r>
            <a:r>
              <a:rPr lang="en-GB" dirty="0"/>
              <a:t> y </a:t>
            </a:r>
            <a:r>
              <a:rPr lang="en-GB" dirty="0" err="1"/>
              <a:t>gwrthwynebwr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uned</a:t>
            </a:r>
            <a:r>
              <a:rPr lang="en-GB" dirty="0"/>
              <a:t> </a:t>
            </a:r>
            <a:r>
              <a:rPr lang="en-GB" dirty="0" err="1"/>
              <a:t>anymladdol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 smtClean="0"/>
              <a:t>fyddin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4. </a:t>
            </a:r>
            <a:r>
              <a:rPr lang="en-GB" dirty="0" err="1" smtClean="0"/>
              <a:t>Gwrthod</a:t>
            </a:r>
            <a:r>
              <a:rPr lang="en-GB" dirty="0" smtClean="0"/>
              <a:t> </a:t>
            </a:r>
            <a:r>
              <a:rPr lang="en-GB" dirty="0"/>
              <a:t>y </a:t>
            </a:r>
            <a:r>
              <a:rPr lang="en-GB" dirty="0" err="1"/>
              <a:t>cais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llwyr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orchymyn</a:t>
            </a:r>
            <a:r>
              <a:rPr lang="en-GB" dirty="0"/>
              <a:t> bod y </a:t>
            </a:r>
            <a:r>
              <a:rPr lang="en-GB" dirty="0" err="1"/>
              <a:t>gwrthwynebydd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ymuno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fyddin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. </a:t>
            </a:r>
            <a:endParaRPr lang="en-GB" dirty="0" smtClean="0"/>
          </a:p>
          <a:p>
            <a:pPr lvl="0"/>
            <a:endParaRPr lang="en-GB" dirty="0"/>
          </a:p>
        </p:txBody>
      </p:sp>
      <p:pic>
        <p:nvPicPr>
          <p:cNvPr id="4" name="Picture 5" descr="C:\Users\Sarah\AppData\Local\Microsoft\Windows\Temporary Internet Files\Content.IE5\37G35Z4R\law-clip-art-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9243"/>
            <a:ext cx="2304256" cy="21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91580" y="69269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err="1"/>
              <a:t>Penderfyniadau’r</a:t>
            </a:r>
            <a:r>
              <a:rPr lang="en-GB" b="1" u="sng" dirty="0"/>
              <a:t> </a:t>
            </a:r>
            <a:r>
              <a:rPr lang="en-GB" b="1" u="sng" dirty="0" err="1"/>
              <a:t>tribiwnlys</a:t>
            </a:r>
            <a:r>
              <a:rPr lang="en-GB" b="1" u="sng" dirty="0"/>
              <a:t> </a:t>
            </a:r>
            <a:endParaRPr lang="en-GB" b="1" u="sng" dirty="0" smtClean="0"/>
          </a:p>
          <a:p>
            <a:endParaRPr lang="en-GB" b="1" u="sng" dirty="0"/>
          </a:p>
          <a:p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bod </a:t>
            </a:r>
            <a:r>
              <a:rPr lang="en-GB" dirty="0" err="1"/>
              <a:t>penderfyniad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tribiwnlys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? </a:t>
            </a:r>
          </a:p>
        </p:txBody>
      </p:sp>
      <p:pic>
        <p:nvPicPr>
          <p:cNvPr id="4" name="Picture 5" descr="C:\Users\Sarah\AppData\Local\Microsoft\Windows\Temporary Internet Files\Content.IE5\37G35Z4R\law-clip-art-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829676" cy="35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2952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tribiwnlys</a:t>
            </a:r>
            <a:r>
              <a:rPr lang="en-GB" dirty="0"/>
              <a:t> </a:t>
            </a:r>
            <a:r>
              <a:rPr lang="en-GB" dirty="0" err="1"/>
              <a:t>gwrthwynebydd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wrthod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, </a:t>
            </a:r>
            <a:r>
              <a:rPr lang="en-GB" dirty="0" err="1"/>
              <a:t>gallen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apelio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y </a:t>
            </a:r>
            <a:r>
              <a:rPr lang="en-GB" dirty="0" err="1"/>
              <a:t>penderfyniad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hapêl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gwrthod</a:t>
            </a:r>
            <a:r>
              <a:rPr lang="en-GB" dirty="0"/>
              <a:t>,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bydden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derbyn</a:t>
            </a:r>
            <a:r>
              <a:rPr lang="en-GB" dirty="0"/>
              <a:t> </a:t>
            </a:r>
            <a:r>
              <a:rPr lang="en-GB" dirty="0" err="1"/>
              <a:t>hysbysiad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galw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fyddin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dweud</a:t>
            </a:r>
            <a:r>
              <a:rPr lang="en-GB" dirty="0"/>
              <a:t> </a:t>
            </a:r>
            <a:r>
              <a:rPr lang="en-GB" dirty="0" err="1"/>
              <a:t>wrthyn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am </a:t>
            </a:r>
            <a:r>
              <a:rPr lang="en-GB" dirty="0" err="1"/>
              <a:t>adrodd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catrawdau</a:t>
            </a:r>
            <a:r>
              <a:rPr lang="en-GB" dirty="0"/>
              <a:t>.  </a:t>
            </a:r>
            <a:r>
              <a:rPr lang="en-GB" dirty="0" err="1"/>
              <a:t>Penderfynodd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anwybyddu’r</a:t>
            </a:r>
            <a:r>
              <a:rPr lang="en-GB" dirty="0"/>
              <a:t> </a:t>
            </a:r>
            <a:r>
              <a:rPr lang="en-GB" dirty="0" err="1"/>
              <a:t>hysbysiadau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. </a:t>
            </a:r>
            <a:r>
              <a:rPr lang="en-GB" dirty="0" err="1"/>
              <a:t>Cawsant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harestio</a:t>
            </a:r>
            <a:r>
              <a:rPr lang="en-GB" dirty="0"/>
              <a:t> </a:t>
            </a:r>
            <a:r>
              <a:rPr lang="en-GB" dirty="0" err="1"/>
              <a:t>wedyn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hanfon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fyddin</a:t>
            </a:r>
            <a:r>
              <a:rPr lang="en-GB" dirty="0"/>
              <a:t>.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oedden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wrthod</a:t>
            </a:r>
            <a:r>
              <a:rPr lang="en-GB" dirty="0"/>
              <a:t> ac </a:t>
            </a:r>
            <a:r>
              <a:rPr lang="en-GB" dirty="0" err="1"/>
              <a:t>anufuddhau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orchmynion</a:t>
            </a:r>
            <a:r>
              <a:rPr lang="en-GB" dirty="0"/>
              <a:t>, </a:t>
            </a:r>
            <a:r>
              <a:rPr lang="en-GB" dirty="0" err="1"/>
              <a:t>roedden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gorfod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llys</a:t>
            </a:r>
            <a:r>
              <a:rPr lang="en-GB" dirty="0"/>
              <a:t> </a:t>
            </a:r>
            <a:r>
              <a:rPr lang="en-GB" dirty="0" err="1"/>
              <a:t>milwrol</a:t>
            </a:r>
            <a:r>
              <a:rPr lang="en-GB" dirty="0"/>
              <a:t> ac,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pendraw</a:t>
            </a:r>
            <a:r>
              <a:rPr lang="en-GB" dirty="0"/>
              <a:t>, </a:t>
            </a:r>
            <a:r>
              <a:rPr lang="en-GB" dirty="0" err="1"/>
              <a:t>byddent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hanfon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carchar</a:t>
            </a:r>
            <a:r>
              <a:rPr lang="en-GB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17923"/>
            <a:ext cx="5589838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5294" y="542080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Braslun</a:t>
            </a:r>
            <a:r>
              <a:rPr lang="en-GB" sz="1200" i="1" dirty="0"/>
              <a:t> a </a:t>
            </a:r>
            <a:r>
              <a:rPr lang="en-GB" sz="1200" i="1" dirty="0" err="1"/>
              <a:t>gymerwyd</a:t>
            </a:r>
            <a:r>
              <a:rPr lang="en-GB" sz="1200" i="1" dirty="0"/>
              <a:t> o </a:t>
            </a:r>
            <a:r>
              <a:rPr lang="en-GB" sz="1200" i="1" dirty="0" err="1"/>
              <a:t>lyfr</a:t>
            </a:r>
            <a:r>
              <a:rPr lang="en-GB" sz="1200" i="1" dirty="0"/>
              <a:t> </a:t>
            </a:r>
            <a:r>
              <a:rPr lang="en-GB" sz="1200" i="1" dirty="0" err="1"/>
              <a:t>llofnodion</a:t>
            </a:r>
            <a:r>
              <a:rPr lang="en-GB" sz="1200" i="1" dirty="0"/>
              <a:t> John Taylor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480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4927" y="908720"/>
            <a:ext cx="834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Awst</a:t>
            </a:r>
            <a:r>
              <a:rPr lang="en-GB" dirty="0"/>
              <a:t> 1916, </a:t>
            </a:r>
            <a:r>
              <a:rPr lang="en-GB" dirty="0" err="1"/>
              <a:t>cafodd</a:t>
            </a:r>
            <a:r>
              <a:rPr lang="en-GB" dirty="0"/>
              <a:t> y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Swyddfa</a:t>
            </a:r>
            <a:r>
              <a:rPr lang="en-GB" dirty="0"/>
              <a:t> </a:t>
            </a:r>
            <a:r>
              <a:rPr lang="en-GB" dirty="0" err="1"/>
              <a:t>Gartref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- </a:t>
            </a:r>
            <a:r>
              <a:rPr lang="en-GB" dirty="0" err="1"/>
              <a:t>sef</a:t>
            </a:r>
            <a:r>
              <a:rPr lang="en-GB" dirty="0"/>
              <a:t> </a:t>
            </a:r>
            <a:r>
              <a:rPr lang="en-GB" dirty="0" err="1"/>
              <a:t>gwersylloedd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a </a:t>
            </a:r>
            <a:r>
              <a:rPr lang="en-GB" dirty="0" err="1"/>
              <a:t>sefydlwyd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Llywodraeth</a:t>
            </a:r>
            <a:r>
              <a:rPr lang="en-GB" dirty="0"/>
              <a:t>.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cynlluniau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gweithfeydd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orllewinol</a:t>
            </a:r>
            <a:r>
              <a:rPr lang="en-GB" dirty="0"/>
              <a:t> y </a:t>
            </a:r>
            <a:r>
              <a:rPr lang="en-GB" dirty="0" err="1"/>
              <a:t>Bannau</a:t>
            </a:r>
            <a:r>
              <a:rPr lang="en-GB" dirty="0"/>
              <a:t> </a:t>
            </a:r>
            <a:r>
              <a:rPr lang="en-GB" dirty="0" err="1"/>
              <a:t>Brycheiniog</a:t>
            </a:r>
            <a:r>
              <a:rPr lang="en-GB" dirty="0"/>
              <a:t>. </a:t>
            </a:r>
            <a:r>
              <a:rPr lang="en-GB" dirty="0" err="1"/>
              <a:t>Anfonwyd</a:t>
            </a:r>
            <a:r>
              <a:rPr lang="en-GB" dirty="0"/>
              <a:t> </a:t>
            </a:r>
            <a:r>
              <a:rPr lang="en-GB" dirty="0" err="1"/>
              <a:t>gwrthwynebwyr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gwersyll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2296925"/>
            <a:ext cx="834051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300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28</cp:revision>
  <dcterms:created xsi:type="dcterms:W3CDTF">2017-04-12T08:18:30Z</dcterms:created>
  <dcterms:modified xsi:type="dcterms:W3CDTF">2018-04-03T12:48:46Z</dcterms:modified>
</cp:coreProperties>
</file>