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8" r:id="rId5"/>
    <p:sldId id="269" r:id="rId6"/>
    <p:sldId id="273" r:id="rId7"/>
    <p:sldId id="274" r:id="rId8"/>
    <p:sldId id="275" r:id="rId9"/>
    <p:sldId id="270" r:id="rId10"/>
    <p:sldId id="271" r:id="rId11"/>
    <p:sldId id="27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0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3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5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4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0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8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9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2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ad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24702"/>
            <a:ext cx="2064645" cy="8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5" name="Picture 3" descr="logo EXTRA Large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91" y="5622963"/>
            <a:ext cx="909755" cy="10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6" name="Picture 4" descr="DA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93401"/>
            <a:ext cx="1770247" cy="7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7" name="Picture 5" descr="Wales for peac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49069"/>
            <a:ext cx="944224" cy="8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1479" y="134076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 err="1"/>
              <a:t>Llyn</a:t>
            </a:r>
            <a:r>
              <a:rPr lang="en-GB" sz="2800" dirty="0"/>
              <a:t> y Fan </a:t>
            </a:r>
            <a:r>
              <a:rPr lang="en-GB" sz="2800" dirty="0" err="1"/>
              <a:t>Fach</a:t>
            </a:r>
            <a:r>
              <a:rPr lang="en-GB" sz="2800" dirty="0"/>
              <a:t> </a:t>
            </a:r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r>
              <a:rPr lang="en-GB" sz="2800" dirty="0" err="1"/>
              <a:t>Daearyddiaeth</a:t>
            </a:r>
            <a:r>
              <a:rPr lang="en-GB" sz="2800" dirty="0"/>
              <a:t> – </a:t>
            </a:r>
            <a:r>
              <a:rPr lang="en-GB" sz="2800" dirty="0" err="1"/>
              <a:t>Gwers</a:t>
            </a:r>
            <a:r>
              <a:rPr lang="en-GB" sz="2800" dirty="0"/>
              <a:t> 1</a:t>
            </a:r>
          </a:p>
        </p:txBody>
      </p:sp>
      <p:pic>
        <p:nvPicPr>
          <p:cNvPr id="1026" name="Picture 2" descr="\\SHIREHALL\trust\Joint HM-Field Services Projects\Calch Project\Publicity\Logos\BBNPA logo\bbnpa Logo_CMY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44896"/>
            <a:ext cx="728680" cy="10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059832" y="55563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/>
              <a:t>Cysylltwch</a:t>
            </a:r>
            <a:r>
              <a:rPr lang="en-GB" u="sng" dirty="0"/>
              <a:t> y </a:t>
            </a:r>
            <a:r>
              <a:rPr lang="en-GB" u="sng" dirty="0" err="1" smtClean="0"/>
              <a:t>geiriau</a:t>
            </a:r>
            <a:r>
              <a:rPr lang="en-GB" u="sng" dirty="0"/>
              <a:t> </a:t>
            </a:r>
            <a:r>
              <a:rPr lang="en-GB" u="sng" dirty="0" err="1" smtClean="0"/>
              <a:t>allweddol</a:t>
            </a:r>
            <a:endParaRPr lang="en-GB" u="sng" dirty="0"/>
          </a:p>
        </p:txBody>
      </p:sp>
      <p:sp>
        <p:nvSpPr>
          <p:cNvPr id="3" name="Rectangle 2"/>
          <p:cNvSpPr/>
          <p:nvPr/>
        </p:nvSpPr>
        <p:spPr>
          <a:xfrm>
            <a:off x="3619605" y="1168876"/>
            <a:ext cx="5100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Rwbel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crynhoi</a:t>
            </a:r>
            <a:r>
              <a:rPr lang="en-GB" dirty="0"/>
              <a:t> ac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ffurfio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ochr</a:t>
            </a:r>
            <a:r>
              <a:rPr lang="en-GB" dirty="0"/>
              <a:t> y cwm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achosi</a:t>
            </a:r>
            <a:r>
              <a:rPr lang="en-GB" dirty="0"/>
              <a:t> </a:t>
            </a:r>
            <a:r>
              <a:rPr lang="en-GB" dirty="0" err="1"/>
              <a:t>effaith</a:t>
            </a:r>
            <a:r>
              <a:rPr lang="en-GB" dirty="0"/>
              <a:t> </a:t>
            </a:r>
            <a:r>
              <a:rPr lang="en-GB" dirty="0" err="1"/>
              <a:t>argae</a:t>
            </a:r>
            <a:r>
              <a:rPr lang="en-GB" dirty="0"/>
              <a:t>.  </a:t>
            </a:r>
          </a:p>
          <a:p>
            <a:r>
              <a:rPr lang="en-GB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134076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Cwm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896" y="3125079"/>
            <a:ext cx="3819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Pant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gerfio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iâ</a:t>
            </a:r>
            <a:r>
              <a:rPr lang="en-GB" dirty="0"/>
              <a:t> </a:t>
            </a:r>
            <a:r>
              <a:rPr lang="en-GB" dirty="0" err="1"/>
              <a:t>rhewlifol</a:t>
            </a:r>
            <a:r>
              <a:rPr lang="en-GB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84414" y="2276536"/>
            <a:ext cx="128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Rhewlifiant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5013176"/>
            <a:ext cx="4893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Pan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iâ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ffurfio</a:t>
            </a:r>
            <a:r>
              <a:rPr lang="en-GB" dirty="0"/>
              <a:t> o </a:t>
            </a:r>
            <a:r>
              <a:rPr lang="en-GB" dirty="0" err="1"/>
              <a:t>gwmpas</a:t>
            </a:r>
            <a:r>
              <a:rPr lang="en-GB" dirty="0"/>
              <a:t> </a:t>
            </a:r>
            <a:r>
              <a:rPr lang="en-GB" dirty="0" err="1"/>
              <a:t>darnau</a:t>
            </a:r>
            <a:r>
              <a:rPr lang="en-GB" dirty="0"/>
              <a:t> o </a:t>
            </a:r>
            <a:r>
              <a:rPr lang="en-GB" dirty="0" err="1"/>
              <a:t>graig</a:t>
            </a:r>
            <a:r>
              <a:rPr lang="en-GB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92747" y="3140968"/>
            <a:ext cx="118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Sgrafelliad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9694" y="4005064"/>
            <a:ext cx="5170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 pan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creigiau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crafu</a:t>
            </a:r>
            <a:r>
              <a:rPr lang="en-GB" dirty="0"/>
              <a:t> </a:t>
            </a:r>
            <a:r>
              <a:rPr lang="en-GB" dirty="0" err="1"/>
              <a:t>gwaelod</a:t>
            </a:r>
            <a:r>
              <a:rPr lang="en-GB" dirty="0"/>
              <a:t> y cwm.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4066367"/>
            <a:ext cx="138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Llyn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mynydd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1930" y="2291925"/>
            <a:ext cx="4474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Llyn</a:t>
            </a:r>
            <a:r>
              <a:rPr lang="en-GB" dirty="0"/>
              <a:t> a </a:t>
            </a:r>
            <a:r>
              <a:rPr lang="en-GB" dirty="0" err="1"/>
              <a:t>grëwyd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iâ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cwm </a:t>
            </a:r>
            <a:r>
              <a:rPr lang="en-GB" dirty="0" err="1"/>
              <a:t>doddi</a:t>
            </a:r>
            <a:r>
              <a:rPr lang="en-GB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183" y="5013176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Marian</a:t>
            </a:r>
          </a:p>
        </p:txBody>
      </p:sp>
    </p:spTree>
    <p:extLst>
      <p:ext uri="{BB962C8B-B14F-4D97-AF65-F5344CB8AC3E}">
        <p14:creationId xmlns:p14="http://schemas.microsoft.com/office/powerpoint/2010/main" val="224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47667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Chwiliwch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y we am </a:t>
            </a:r>
            <a:r>
              <a:rPr lang="en-GB" sz="3200" dirty="0" err="1"/>
              <a:t>enghreifftiau</a:t>
            </a:r>
            <a:r>
              <a:rPr lang="en-GB" sz="3200" dirty="0"/>
              <a:t> </a:t>
            </a:r>
            <a:r>
              <a:rPr lang="en-GB" sz="3200" dirty="0" err="1"/>
              <a:t>eraill</a:t>
            </a:r>
            <a:r>
              <a:rPr lang="en-GB" sz="3200" dirty="0"/>
              <a:t> o </a:t>
            </a:r>
            <a:r>
              <a:rPr lang="en-GB" sz="3200" dirty="0" err="1"/>
              <a:t>gymoedd</a:t>
            </a:r>
            <a:r>
              <a:rPr lang="en-GB" sz="3200" dirty="0"/>
              <a:t> a </a:t>
            </a:r>
            <a:r>
              <a:rPr lang="en-GB" sz="3200" dirty="0" err="1"/>
              <a:t>llynnoedd</a:t>
            </a:r>
            <a:r>
              <a:rPr lang="en-GB" sz="3200" dirty="0"/>
              <a:t> </a:t>
            </a:r>
            <a:r>
              <a:rPr lang="en-GB" sz="3200" dirty="0" err="1"/>
              <a:t>mynydd</a:t>
            </a:r>
            <a:r>
              <a:rPr lang="en-GB" sz="3200" dirty="0"/>
              <a:t>.  </a:t>
            </a:r>
          </a:p>
        </p:txBody>
      </p:sp>
      <p:pic>
        <p:nvPicPr>
          <p:cNvPr id="1026" name="Picture 2" descr="C:\Users\Sarah\AppData\Local\Microsoft\Windows\Temporary Internet Files\Content.IE5\L1H39511\dia-de-intern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6" y="2060848"/>
            <a:ext cx="6832632" cy="43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ad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24702"/>
            <a:ext cx="2064645" cy="8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5" name="Picture 3" descr="logo EXTRA Large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619888"/>
            <a:ext cx="909755" cy="10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6" name="Picture 4" descr="DA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836393"/>
            <a:ext cx="1770247" cy="7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7" name="Picture 5" descr="Wales for peac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02662"/>
            <a:ext cx="944224" cy="8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 descr="Llanddeusant images 0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7"/>
            <a:ext cx="8235775" cy="35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2" descr="\\SHIREHALL\trust\Joint HM-Field Services Projects\Calch Project\Publicity\Logos\BBNPA logo\bbnpa Logo_CMY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618790"/>
            <a:ext cx="728680" cy="10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35596" y="1606363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 smtClean="0"/>
              <a:t>Nodau</a:t>
            </a:r>
            <a:endParaRPr lang="en-GB" sz="2800" u="sng" dirty="0" smtClean="0"/>
          </a:p>
          <a:p>
            <a:pPr algn="ctr"/>
            <a:endParaRPr lang="en-GB" sz="2800" u="sng" dirty="0"/>
          </a:p>
          <a:p>
            <a:pPr algn="ctr"/>
            <a:r>
              <a:rPr lang="en-GB" sz="2800" dirty="0" err="1"/>
              <a:t>Darganfod</a:t>
            </a:r>
            <a:r>
              <a:rPr lang="en-GB" sz="2800" dirty="0"/>
              <a:t> </a:t>
            </a:r>
            <a:r>
              <a:rPr lang="en-GB" sz="2800" dirty="0" err="1"/>
              <a:t>sut</a:t>
            </a:r>
            <a:r>
              <a:rPr lang="en-GB" sz="2800" dirty="0"/>
              <a:t> y </a:t>
            </a:r>
            <a:r>
              <a:rPr lang="en-GB" sz="2800" dirty="0" err="1"/>
              <a:t>crëwyd</a:t>
            </a:r>
            <a:r>
              <a:rPr lang="en-GB" sz="2800" dirty="0"/>
              <a:t> </a:t>
            </a:r>
            <a:r>
              <a:rPr lang="en-GB" sz="2800" dirty="0" err="1"/>
              <a:t>Llyn</a:t>
            </a:r>
            <a:r>
              <a:rPr lang="en-GB" sz="2800" dirty="0"/>
              <a:t> y Fan </a:t>
            </a:r>
            <a:r>
              <a:rPr lang="en-GB" sz="2800" dirty="0" err="1"/>
              <a:t>Fach</a:t>
            </a:r>
            <a:r>
              <a:rPr lang="en-GB" sz="2800" dirty="0"/>
              <a:t>.</a:t>
            </a:r>
          </a:p>
          <a:p>
            <a:pPr algn="ctr"/>
            <a:endParaRPr lang="en-GB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7753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landdeusant images 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7"/>
            <a:ext cx="8235775" cy="35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7339" y="49005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Llyn</a:t>
            </a:r>
            <a:r>
              <a:rPr lang="en-GB" dirty="0" smtClean="0"/>
              <a:t> y Fan </a:t>
            </a:r>
            <a:r>
              <a:rPr lang="en-GB" dirty="0" err="1" smtClean="0"/>
              <a:t>Fach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6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5535" y="54868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/>
              <a:t>Llyn</a:t>
            </a:r>
            <a:r>
              <a:rPr lang="en-GB" i="1" dirty="0"/>
              <a:t> y Fan </a:t>
            </a:r>
            <a:r>
              <a:rPr lang="en-GB" i="1" dirty="0" err="1"/>
              <a:t>Fach</a:t>
            </a:r>
            <a:endParaRPr lang="en-GB" dirty="0"/>
          </a:p>
          <a:p>
            <a:r>
              <a:rPr lang="en-GB" dirty="0" err="1"/>
              <a:t>Llyn</a:t>
            </a:r>
            <a:r>
              <a:rPr lang="en-GB" dirty="0"/>
              <a:t> 10 </a:t>
            </a:r>
            <a:r>
              <a:rPr lang="en-GB" dirty="0" err="1"/>
              <a:t>hectar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ochr</a:t>
            </a:r>
            <a:r>
              <a:rPr lang="en-GB" dirty="0"/>
              <a:t> </a:t>
            </a:r>
            <a:r>
              <a:rPr lang="en-GB" dirty="0" err="1"/>
              <a:t>orllewinol</a:t>
            </a:r>
            <a:r>
              <a:rPr lang="en-GB" dirty="0"/>
              <a:t> y </a:t>
            </a:r>
            <a:r>
              <a:rPr lang="en-GB" dirty="0" err="1"/>
              <a:t>Bannau</a:t>
            </a:r>
            <a:r>
              <a:rPr lang="en-GB" dirty="0"/>
              <a:t> </a:t>
            </a:r>
            <a:r>
              <a:rPr lang="en-GB" dirty="0" err="1"/>
              <a:t>Brycheiniog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y Fan </a:t>
            </a:r>
            <a:r>
              <a:rPr lang="en-GB" dirty="0" err="1"/>
              <a:t>Fach</a:t>
            </a:r>
            <a:r>
              <a:rPr lang="en-GB" dirty="0"/>
              <a:t>.  Mae </a:t>
            </a:r>
            <a:r>
              <a:rPr lang="en-GB" dirty="0" err="1"/>
              <a:t>mynyddoedd</a:t>
            </a:r>
            <a:r>
              <a:rPr lang="en-GB" dirty="0"/>
              <a:t> </a:t>
            </a:r>
            <a:r>
              <a:rPr lang="en-GB" dirty="0" err="1"/>
              <a:t>Picws</a:t>
            </a:r>
            <a:r>
              <a:rPr lang="en-GB" dirty="0"/>
              <a:t> Du a </a:t>
            </a:r>
            <a:r>
              <a:rPr lang="en-GB" dirty="0" err="1"/>
              <a:t>Waun</a:t>
            </a:r>
            <a:r>
              <a:rPr lang="en-GB" dirty="0"/>
              <a:t> </a:t>
            </a:r>
            <a:r>
              <a:rPr lang="en-GB" dirty="0" err="1"/>
              <a:t>Lefrith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edrych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y </a:t>
            </a:r>
            <a:r>
              <a:rPr lang="en-GB" dirty="0" err="1"/>
              <a:t>llyn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. 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rhewlif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wyneb</a:t>
            </a:r>
            <a:r>
              <a:rPr lang="en-GB" dirty="0"/>
              <a:t> </a:t>
            </a:r>
            <a:r>
              <a:rPr lang="en-GB" dirty="0" err="1"/>
              <a:t>gogleddol</a:t>
            </a:r>
            <a:r>
              <a:rPr lang="en-GB" dirty="0"/>
              <a:t> </a:t>
            </a:r>
            <a:r>
              <a:rPr lang="en-GB" dirty="0" err="1"/>
              <a:t>Waun</a:t>
            </a:r>
            <a:r>
              <a:rPr lang="en-GB" dirty="0"/>
              <a:t> </a:t>
            </a:r>
            <a:r>
              <a:rPr lang="en-GB" dirty="0" err="1"/>
              <a:t>Lefrith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Iâ</a:t>
            </a:r>
            <a:r>
              <a:rPr lang="en-GB" dirty="0"/>
              <a:t> a </a:t>
            </a:r>
            <a:r>
              <a:rPr lang="en-GB" dirty="0" err="1"/>
              <a:t>gafniodd</a:t>
            </a:r>
            <a:r>
              <a:rPr lang="en-GB" dirty="0"/>
              <a:t> y cwm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y Fan </a:t>
            </a:r>
            <a:r>
              <a:rPr lang="en-GB" dirty="0" err="1"/>
              <a:t>Fach</a:t>
            </a:r>
            <a:r>
              <a:rPr lang="en-GB" dirty="0"/>
              <a:t> </a:t>
            </a:r>
            <a:r>
              <a:rPr lang="en-GB" dirty="0" err="1"/>
              <a:t>bellach</a:t>
            </a:r>
            <a:r>
              <a:rPr lang="en-GB" dirty="0"/>
              <a:t>.  </a:t>
            </a:r>
          </a:p>
          <a:p>
            <a:r>
              <a:rPr lang="en-GB" dirty="0"/>
              <a:t> </a:t>
            </a:r>
          </a:p>
        </p:txBody>
      </p:sp>
      <p:pic>
        <p:nvPicPr>
          <p:cNvPr id="5" name="Picture 2" descr="Llanddeusant images 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6" y="2420888"/>
            <a:ext cx="8235775" cy="35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51910" y="548680"/>
            <a:ext cx="8112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Mae </a:t>
            </a:r>
            <a:r>
              <a:rPr lang="en-GB" dirty="0" err="1"/>
              <a:t>Llyn</a:t>
            </a:r>
            <a:r>
              <a:rPr lang="en-GB" dirty="0"/>
              <a:t> y Fan </a:t>
            </a:r>
            <a:r>
              <a:rPr lang="en-GB" dirty="0" err="1"/>
              <a:t>Fach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 o </a:t>
            </a:r>
            <a:r>
              <a:rPr lang="en-GB" dirty="0" err="1"/>
              <a:t>lyn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cwm. </a:t>
            </a:r>
            <a:r>
              <a:rPr lang="en-GB" dirty="0" err="1"/>
              <a:t>Caiff</a:t>
            </a:r>
            <a:r>
              <a:rPr lang="en-GB" dirty="0"/>
              <a:t> cwm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ffurfio</a:t>
            </a:r>
            <a:r>
              <a:rPr lang="en-GB" dirty="0"/>
              <a:t> pan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eira’n</a:t>
            </a:r>
            <a:r>
              <a:rPr lang="en-GB" dirty="0"/>
              <a:t> </a:t>
            </a:r>
            <a:r>
              <a:rPr lang="en-GB" dirty="0" err="1"/>
              <a:t>ymgasglu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pant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ochr</a:t>
            </a:r>
            <a:r>
              <a:rPr lang="en-GB" dirty="0"/>
              <a:t> </a:t>
            </a:r>
            <a:r>
              <a:rPr lang="en-GB" dirty="0" err="1"/>
              <a:t>mynydd</a:t>
            </a:r>
            <a:r>
              <a:rPr lang="en-GB" dirty="0"/>
              <a:t>.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,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ragor</a:t>
            </a:r>
            <a:r>
              <a:rPr lang="en-GB" dirty="0"/>
              <a:t> o </a:t>
            </a:r>
            <a:r>
              <a:rPr lang="en-GB" dirty="0" err="1"/>
              <a:t>eira</a:t>
            </a:r>
            <a:r>
              <a:rPr lang="en-GB" dirty="0"/>
              <a:t> </a:t>
            </a:r>
            <a:r>
              <a:rPr lang="en-GB" dirty="0" err="1"/>
              <a:t>syrthio</a:t>
            </a:r>
            <a:r>
              <a:rPr lang="en-GB" dirty="0"/>
              <a:t>,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eira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gwaelod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cywasgu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ffurfio</a:t>
            </a:r>
            <a:r>
              <a:rPr lang="en-GB" dirty="0"/>
              <a:t> </a:t>
            </a:r>
            <a:r>
              <a:rPr lang="en-GB" dirty="0" err="1"/>
              <a:t>iâ</a:t>
            </a:r>
            <a:r>
              <a:rPr lang="en-GB" dirty="0"/>
              <a:t>. 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iâ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 </a:t>
            </a:r>
            <a:r>
              <a:rPr lang="en-GB" dirty="0" err="1"/>
              <a:t>wedyn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dyfnhau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lledaenu’r</a:t>
            </a:r>
            <a:r>
              <a:rPr lang="en-GB" dirty="0"/>
              <a:t> cwm </a:t>
            </a:r>
            <a:r>
              <a:rPr lang="en-GB" dirty="0" err="1"/>
              <a:t>trwy’r</a:t>
            </a:r>
            <a:r>
              <a:rPr lang="en-GB" dirty="0"/>
              <a:t> broses o </a:t>
            </a:r>
            <a:r>
              <a:rPr lang="en-GB" dirty="0" err="1"/>
              <a:t>sgrafelliad</a:t>
            </a:r>
            <a:r>
              <a:rPr lang="en-GB" dirty="0"/>
              <a:t> a </a:t>
            </a:r>
            <a:r>
              <a:rPr lang="en-GB" dirty="0" err="1"/>
              <a:t>rhewlifiant</a:t>
            </a:r>
            <a:r>
              <a:rPr lang="en-GB" dirty="0"/>
              <a:t>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4" y="2204864"/>
            <a:ext cx="8002117" cy="4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5536" y="404664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disgyrchiant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cymell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iâ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geisio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lawr</a:t>
            </a:r>
            <a:r>
              <a:rPr lang="en-GB" dirty="0"/>
              <a:t> y </a:t>
            </a:r>
            <a:r>
              <a:rPr lang="en-GB" dirty="0" err="1"/>
              <a:t>mynydd</a:t>
            </a:r>
            <a:r>
              <a:rPr lang="en-GB" dirty="0"/>
              <a:t>,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yw’n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am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ddal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pant.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US" dirty="0"/>
              <a:t>â </a:t>
            </a:r>
            <a:r>
              <a:rPr lang="en-US" dirty="0" err="1"/>
              <a:t>gylchdroi</a:t>
            </a:r>
            <a:r>
              <a:rPr lang="en-US" dirty="0"/>
              <a:t>, </a:t>
            </a:r>
            <a:r>
              <a:rPr lang="en-US" dirty="0" err="1"/>
              <a:t>mae’n</a:t>
            </a:r>
            <a:r>
              <a:rPr lang="en-US" dirty="0"/>
              <a:t> </a:t>
            </a:r>
            <a:r>
              <a:rPr lang="en-US" dirty="0" err="1"/>
              <a:t>cerfio</a:t>
            </a:r>
            <a:r>
              <a:rPr lang="en-US" dirty="0"/>
              <a:t> pant </a:t>
            </a:r>
            <a:r>
              <a:rPr lang="en-US" dirty="0" err="1"/>
              <a:t>siâp</a:t>
            </a:r>
            <a:r>
              <a:rPr lang="en-US" dirty="0"/>
              <a:t> </a:t>
            </a:r>
            <a:r>
              <a:rPr lang="en-US" dirty="0" err="1"/>
              <a:t>cadair</a:t>
            </a:r>
            <a:r>
              <a:rPr lang="en-US" dirty="0"/>
              <a:t> </a:t>
            </a:r>
            <a:r>
              <a:rPr lang="en-US" dirty="0" err="1"/>
              <a:t>freichiau</a:t>
            </a:r>
            <a:r>
              <a:rPr lang="en-US" dirty="0"/>
              <a:t> </a:t>
            </a:r>
            <a:r>
              <a:rPr lang="en-US" dirty="0" err="1"/>
              <a:t>sydd</a:t>
            </a:r>
            <a:r>
              <a:rPr lang="en-US" dirty="0"/>
              <a:t> â </a:t>
            </a:r>
            <a:r>
              <a:rPr lang="en-US" dirty="0" err="1"/>
              <a:t>wal</a:t>
            </a:r>
            <a:r>
              <a:rPr lang="en-US" dirty="0"/>
              <a:t> </a:t>
            </a:r>
            <a:r>
              <a:rPr lang="en-US" dirty="0" err="1"/>
              <a:t>gefn</a:t>
            </a:r>
            <a:r>
              <a:rPr lang="en-US" dirty="0"/>
              <a:t> </a:t>
            </a:r>
            <a:r>
              <a:rPr lang="en-US" dirty="0" err="1"/>
              <a:t>syth</a:t>
            </a:r>
            <a:r>
              <a:rPr lang="en-US" dirty="0"/>
              <a:t>.</a:t>
            </a:r>
            <a:r>
              <a:rPr lang="en-GB" dirty="0"/>
              <a:t> 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marian</a:t>
            </a:r>
            <a:r>
              <a:rPr lang="en-GB" dirty="0"/>
              <a:t> (</a:t>
            </a:r>
            <a:r>
              <a:rPr lang="en-GB" dirty="0" err="1"/>
              <a:t>rwbel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crynhoi</a:t>
            </a:r>
            <a:r>
              <a:rPr lang="en-GB" dirty="0"/>
              <a:t>)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ffurfio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ymyl</a:t>
            </a:r>
            <a:r>
              <a:rPr lang="en-GB" dirty="0"/>
              <a:t> y cwm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atal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iâ</a:t>
            </a:r>
            <a:r>
              <a:rPr lang="en-GB" dirty="0"/>
              <a:t>,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iddo</a:t>
            </a:r>
            <a:r>
              <a:rPr lang="en-GB" dirty="0"/>
              <a:t> </a:t>
            </a:r>
            <a:r>
              <a:rPr lang="en-GB" dirty="0" err="1"/>
              <a:t>gynyddu</a:t>
            </a:r>
            <a:r>
              <a:rPr lang="en-GB" dirty="0"/>
              <a:t>,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lawr</a:t>
            </a:r>
            <a:r>
              <a:rPr lang="en-GB" dirty="0"/>
              <a:t> y </a:t>
            </a:r>
            <a:r>
              <a:rPr lang="en-GB" dirty="0" err="1"/>
              <a:t>mynydd</a:t>
            </a:r>
            <a:r>
              <a:rPr lang="en-GB" dirty="0"/>
              <a:t>.  Pan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iâ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cwm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toddi</a:t>
            </a:r>
            <a:r>
              <a:rPr lang="en-GB" dirty="0"/>
              <a:t>, </a:t>
            </a:r>
            <a:r>
              <a:rPr lang="en-GB" dirty="0" err="1"/>
              <a:t>ffurfir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</a:t>
            </a:r>
            <a:r>
              <a:rPr lang="en-GB" dirty="0" err="1"/>
              <a:t>siâp</a:t>
            </a:r>
            <a:r>
              <a:rPr lang="en-GB" dirty="0"/>
              <a:t>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aml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waelod</a:t>
            </a:r>
            <a:r>
              <a:rPr lang="en-GB" dirty="0"/>
              <a:t> y pant; </a:t>
            </a:r>
            <a:r>
              <a:rPr lang="en-GB" dirty="0" err="1"/>
              <a:t>gelwir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</a:t>
            </a:r>
            <a:r>
              <a:rPr lang="en-GB" dirty="0" err="1"/>
              <a:t>mynydd</a:t>
            </a:r>
            <a:r>
              <a:rPr lang="en-GB" dirty="0"/>
              <a:t>.  </a:t>
            </a:r>
          </a:p>
          <a:p>
            <a:r>
              <a:rPr lang="en-GB" dirty="0" smtClean="0"/>
              <a:t> 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1" y="2319214"/>
            <a:ext cx="8002117" cy="4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51620" y="476672"/>
            <a:ext cx="6912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Roedd</a:t>
            </a:r>
            <a:r>
              <a:rPr lang="en-GB" sz="2400" dirty="0"/>
              <a:t> </a:t>
            </a:r>
            <a:r>
              <a:rPr lang="en-GB" sz="2400" dirty="0" err="1"/>
              <a:t>Llyn</a:t>
            </a:r>
            <a:r>
              <a:rPr lang="en-GB" sz="2400" dirty="0"/>
              <a:t> y Fan </a:t>
            </a:r>
            <a:r>
              <a:rPr lang="en-GB" sz="2400" dirty="0" err="1"/>
              <a:t>Fach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gwm</a:t>
            </a:r>
            <a:r>
              <a:rPr lang="en-GB" sz="2400" dirty="0"/>
              <a:t> </a:t>
            </a:r>
            <a:r>
              <a:rPr lang="en-GB" sz="2400" dirty="0" err="1"/>
              <a:t>dros</a:t>
            </a:r>
            <a:r>
              <a:rPr lang="en-GB" sz="2400" dirty="0"/>
              <a:t> 11,000 o </a:t>
            </a:r>
            <a:r>
              <a:rPr lang="en-GB" sz="2400" dirty="0" err="1"/>
              <a:t>flynyddoedd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ôl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ystod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Oes</a:t>
            </a:r>
            <a:r>
              <a:rPr lang="en-GB" sz="2400" dirty="0"/>
              <a:t> </a:t>
            </a:r>
            <a:r>
              <a:rPr lang="en-GB" sz="2400" dirty="0" err="1"/>
              <a:t>Iâ</a:t>
            </a:r>
            <a:r>
              <a:rPr lang="en-GB" sz="2400" dirty="0"/>
              <a:t> </a:t>
            </a:r>
            <a:r>
              <a:rPr lang="en-GB" sz="2400" dirty="0" err="1"/>
              <a:t>ddiwethaf</a:t>
            </a:r>
            <a:r>
              <a:rPr lang="en-GB" sz="2400" dirty="0"/>
              <a:t>.  </a:t>
            </a:r>
          </a:p>
          <a:p>
            <a:r>
              <a:rPr lang="en-GB" dirty="0" smtClean="0"/>
              <a:t> </a:t>
            </a:r>
            <a:endParaRPr lang="en-GB" dirty="0"/>
          </a:p>
        </p:txBody>
      </p:sp>
      <p:pic>
        <p:nvPicPr>
          <p:cNvPr id="3074" name="Picture 2" descr="C:\Users\Sarah\AppData\Local\Microsoft\Windows\Temporary Internet Files\Content.IE5\37G35Z4R\8013564706_7aec8bd19b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669450"/>
            <a:ext cx="693987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291" y="404664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err="1"/>
              <a:t>Disgrifiwch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y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cwm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greu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Llanddeusant images 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6" y="1772816"/>
            <a:ext cx="8235775" cy="420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7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39552" y="476672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/>
              <a:t>Tynnwch</a:t>
            </a:r>
            <a:r>
              <a:rPr lang="en-GB" sz="3200" dirty="0"/>
              <a:t> </a:t>
            </a:r>
            <a:r>
              <a:rPr lang="en-GB" sz="3200" dirty="0" err="1"/>
              <a:t>lyn</a:t>
            </a:r>
            <a:r>
              <a:rPr lang="en-GB" sz="3200" dirty="0"/>
              <a:t> a </a:t>
            </a:r>
            <a:r>
              <a:rPr lang="en-GB" sz="3200" dirty="0" err="1"/>
              <a:t>labelwch</a:t>
            </a:r>
            <a:r>
              <a:rPr lang="en-GB" sz="3200" dirty="0"/>
              <a:t> </a:t>
            </a:r>
            <a:r>
              <a:rPr lang="en-GB" sz="3200" dirty="0" err="1"/>
              <a:t>gwm</a:t>
            </a:r>
            <a:r>
              <a:rPr lang="en-GB" sz="3200" dirty="0"/>
              <a:t>. </a:t>
            </a:r>
            <a:r>
              <a:rPr lang="en-GB" sz="3200" dirty="0" err="1"/>
              <a:t>Defnyddiwch</a:t>
            </a:r>
            <a:r>
              <a:rPr lang="en-GB" sz="3200" dirty="0"/>
              <a:t> </a:t>
            </a:r>
            <a:r>
              <a:rPr lang="en-GB" sz="3200" dirty="0" err="1"/>
              <a:t>yr</a:t>
            </a:r>
            <a:r>
              <a:rPr lang="en-GB" sz="3200" dirty="0"/>
              <a:t> </a:t>
            </a:r>
            <a:r>
              <a:rPr lang="en-GB" sz="3200" dirty="0" err="1"/>
              <a:t>holl</a:t>
            </a:r>
            <a:r>
              <a:rPr lang="en-GB" sz="3200" dirty="0"/>
              <a:t> </a:t>
            </a:r>
            <a:r>
              <a:rPr lang="en-GB" sz="3200" dirty="0" err="1"/>
              <a:t>eiriau</a:t>
            </a:r>
            <a:r>
              <a:rPr lang="en-GB" sz="3200" dirty="0"/>
              <a:t> </a:t>
            </a:r>
            <a:r>
              <a:rPr lang="en-GB" sz="3200" dirty="0" err="1"/>
              <a:t>allweddol</a:t>
            </a:r>
            <a:r>
              <a:rPr lang="en-GB" sz="3200" dirty="0"/>
              <a:t>.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2050" name="Picture 2" descr="Copy of Llanddeusant images 1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840760" cy="423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7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370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56</cp:revision>
  <dcterms:created xsi:type="dcterms:W3CDTF">2017-04-12T08:18:30Z</dcterms:created>
  <dcterms:modified xsi:type="dcterms:W3CDTF">2018-04-03T09:53:25Z</dcterms:modified>
</cp:coreProperties>
</file>