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62" r:id="rId5"/>
    <p:sldId id="260" r:id="rId6"/>
    <p:sldId id="258" r:id="rId7"/>
    <p:sldId id="257" r:id="rId8"/>
    <p:sldId id="266" r:id="rId9"/>
    <p:sldId id="268" r:id="rId10"/>
    <p:sldId id="264" r:id="rId11"/>
    <p:sldId id="273" r:id="rId12"/>
    <p:sldId id="275" r:id="rId13"/>
    <p:sldId id="26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3157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9553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9433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40878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C1F1A-22C8-4F75-B4E1-F95747323307}"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4113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29870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9C1F1A-22C8-4F75-B4E1-F95747323307}" type="datetimeFigureOut">
              <a:rPr lang="en-GB" smtClean="0"/>
              <a:t>28/02/2018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3194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9C1F1A-22C8-4F75-B4E1-F95747323307}" type="datetimeFigureOut">
              <a:rPr lang="en-GB" smtClean="0"/>
              <a:t>28/02/2018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35797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C1F1A-22C8-4F75-B4E1-F95747323307}" type="datetimeFigureOut">
              <a:rPr lang="en-GB" smtClean="0"/>
              <a:t>28/02/2018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73539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7969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77006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C1F1A-22C8-4F75-B4E1-F95747323307}" type="datetimeFigureOut">
              <a:rPr lang="en-GB" smtClean="0"/>
              <a:t>28/02/2018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AE771-2060-48A3-8F71-A5D0C9AB1010}" type="slidenum">
              <a:rPr lang="en-GB" smtClean="0"/>
              <a:t>‹#›</a:t>
            </a:fld>
            <a:endParaRPr lang="en-GB"/>
          </a:p>
        </p:txBody>
      </p:sp>
    </p:spTree>
    <p:extLst>
      <p:ext uri="{BB962C8B-B14F-4D97-AF65-F5344CB8AC3E}">
        <p14:creationId xmlns:p14="http://schemas.microsoft.com/office/powerpoint/2010/main" val="41612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ales for peac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74918"/>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4" descr="DA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618" y="5749307"/>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3" descr="logo EXTRA Larg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5600924"/>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 descr="Cad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Rectangle 9"/>
          <p:cNvSpPr/>
          <p:nvPr/>
        </p:nvSpPr>
        <p:spPr>
          <a:xfrm>
            <a:off x="2261479" y="1340768"/>
            <a:ext cx="4572000" cy="1384995"/>
          </a:xfrm>
          <a:prstGeom prst="rect">
            <a:avLst/>
          </a:prstGeom>
        </p:spPr>
        <p:txBody>
          <a:bodyPr>
            <a:spAutoFit/>
          </a:bodyPr>
          <a:lstStyle/>
          <a:p>
            <a:pPr algn="ctr"/>
            <a:r>
              <a:rPr lang="en-GB" sz="2800" dirty="0" smtClean="0"/>
              <a:t>Conscientious Objectors </a:t>
            </a:r>
            <a:endParaRPr lang="en-GB" sz="2800" dirty="0"/>
          </a:p>
          <a:p>
            <a:pPr algn="ctr"/>
            <a:endParaRPr lang="en-GB" sz="2800" dirty="0"/>
          </a:p>
          <a:p>
            <a:pPr algn="ctr"/>
            <a:r>
              <a:rPr lang="en-GB" sz="2800" dirty="0"/>
              <a:t>History </a:t>
            </a:r>
            <a:r>
              <a:rPr lang="en-GB" sz="2800" dirty="0" smtClean="0"/>
              <a:t>– Lesson 3</a:t>
            </a:r>
            <a:endParaRPr lang="en-GB" sz="2800" dirty="0"/>
          </a:p>
        </p:txBody>
      </p:sp>
      <p:pic>
        <p:nvPicPr>
          <p:cNvPr id="11" name="Picture 2" descr="\\SHIREHALL\trust\Joint HM-Field Services Projects\Calch Project\Publicity\Logos\BBNPA logo\bbnpa Logo_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5591046"/>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3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32656"/>
            <a:ext cx="7236296" cy="5427222"/>
          </a:xfrm>
          <a:prstGeom prst="rect">
            <a:avLst/>
          </a:prstGeom>
        </p:spPr>
      </p:pic>
    </p:spTree>
    <p:extLst>
      <p:ext uri="{BB962C8B-B14F-4D97-AF65-F5344CB8AC3E}">
        <p14:creationId xmlns:p14="http://schemas.microsoft.com/office/powerpoint/2010/main" val="321469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347864" y="2564904"/>
            <a:ext cx="2037217" cy="154871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79512" y="188640"/>
            <a:ext cx="8863284" cy="6408712"/>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561397" y="2793820"/>
            <a:ext cx="1610149" cy="923330"/>
          </a:xfrm>
          <a:prstGeom prst="rect">
            <a:avLst/>
          </a:prstGeom>
          <a:noFill/>
        </p:spPr>
        <p:txBody>
          <a:bodyPr wrap="square" rtlCol="0">
            <a:spAutoFit/>
          </a:bodyPr>
          <a:lstStyle/>
          <a:p>
            <a:pPr algn="ctr"/>
            <a:r>
              <a:rPr lang="en-GB" dirty="0" smtClean="0"/>
              <a:t>A conscientious objectors day </a:t>
            </a:r>
            <a:endParaRPr lang="en-GB" dirty="0"/>
          </a:p>
        </p:txBody>
      </p:sp>
      <p:sp>
        <p:nvSpPr>
          <p:cNvPr id="2" name="Text Box 2"/>
          <p:cNvSpPr txBox="1">
            <a:spLocks noChangeArrowheads="1"/>
          </p:cNvSpPr>
          <p:nvPr/>
        </p:nvSpPr>
        <p:spPr bwMode="auto">
          <a:xfrm>
            <a:off x="755576" y="836712"/>
            <a:ext cx="1936750" cy="53816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cs typeface="Arial" pitchFamily="34" charset="0"/>
              </a:rPr>
              <a:t>Bedtime at 11pm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561107" y="1927972"/>
            <a:ext cx="2325687" cy="141128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itchFamily="34" charset="0"/>
                <a:cs typeface="Arial" pitchFamily="34" charset="0"/>
              </a:rPr>
              <a:t>We finish work at 8pm as it is starting to get dark.  We have a quick meal and it’s nearly time for bed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4"/>
          <p:cNvSpPr txBox="1">
            <a:spLocks noChangeArrowheads="1"/>
          </p:cNvSpPr>
          <p:nvPr/>
        </p:nvSpPr>
        <p:spPr bwMode="auto">
          <a:xfrm>
            <a:off x="538382" y="3789040"/>
            <a:ext cx="2487612" cy="168116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itchFamily="34" charset="0"/>
                <a:cs typeface="Arial" pitchFamily="34" charset="0"/>
              </a:rPr>
              <a:t>After a break at 4pm we start working again,  moving stones and earth.  The wind has started to pick up and it’s very cold.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5"/>
          <p:cNvSpPr txBox="1">
            <a:spLocks noChangeArrowheads="1"/>
          </p:cNvSpPr>
          <p:nvPr/>
        </p:nvSpPr>
        <p:spPr bwMode="auto">
          <a:xfrm>
            <a:off x="3468154" y="4946328"/>
            <a:ext cx="2286000" cy="104775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itchFamily="34" charset="0"/>
                <a:cs typeface="Arial" pitchFamily="34" charset="0"/>
              </a:rPr>
              <a:t>After lunch we continue loading bricks and mixing cement.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6300192" y="4221088"/>
            <a:ext cx="2420937" cy="107005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cs typeface="Arial" pitchFamily="34" charset="0"/>
              </a:rPr>
              <a:t>1pm is lunch time,  the food isn't very good and I always wish there was more.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7"/>
          <p:cNvSpPr txBox="1">
            <a:spLocks noChangeArrowheads="1"/>
          </p:cNvSpPr>
          <p:nvPr/>
        </p:nvSpPr>
        <p:spPr bwMode="auto">
          <a:xfrm>
            <a:off x="6609754" y="2616516"/>
            <a:ext cx="2111375" cy="1277938"/>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itchFamily="34" charset="0"/>
                <a:cs typeface="Arial" pitchFamily="34" charset="0"/>
              </a:rPr>
              <a:t>We have a short break at 10am,  it’s started to rain and we have no shelter.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8"/>
          <p:cNvSpPr txBox="1">
            <a:spLocks noChangeArrowheads="1"/>
          </p:cNvSpPr>
          <p:nvPr/>
        </p:nvSpPr>
        <p:spPr bwMode="auto">
          <a:xfrm>
            <a:off x="6372200" y="553112"/>
            <a:ext cx="1962150" cy="1384300"/>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alibri" pitchFamily="34" charset="0"/>
                <a:cs typeface="Arial" pitchFamily="34" charset="0"/>
              </a:rPr>
              <a:t>We start the day by loading the train trucks with stone to go up to the lake.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9"/>
          <p:cNvSpPr txBox="1">
            <a:spLocks noChangeArrowheads="1"/>
          </p:cNvSpPr>
          <p:nvPr/>
        </p:nvSpPr>
        <p:spPr bwMode="auto">
          <a:xfrm>
            <a:off x="3283797" y="642243"/>
            <a:ext cx="2165350" cy="146526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Calibri" pitchFamily="34" charset="0"/>
                <a:cs typeface="Arial" pitchFamily="34" charset="0"/>
              </a:rPr>
              <a:t>I get up at 5am to start work at 6am.  I have my breakfast and get ready for work.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40572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83568" y="620688"/>
            <a:ext cx="7848872" cy="1200329"/>
          </a:xfrm>
          <a:prstGeom prst="rect">
            <a:avLst/>
          </a:prstGeom>
        </p:spPr>
        <p:txBody>
          <a:bodyPr wrap="square">
            <a:spAutoFit/>
          </a:bodyPr>
          <a:lstStyle/>
          <a:p>
            <a:r>
              <a:rPr lang="en-GB" dirty="0"/>
              <a:t>Compared to your day, do you think the daily life of a </a:t>
            </a:r>
            <a:r>
              <a:rPr lang="en-GB" dirty="0" smtClean="0"/>
              <a:t>conscientious objector </a:t>
            </a:r>
            <a:r>
              <a:rPr lang="en-GB" dirty="0"/>
              <a:t>was hard? Explain your </a:t>
            </a:r>
            <a:r>
              <a:rPr lang="en-GB" dirty="0" smtClean="0"/>
              <a:t>answer</a:t>
            </a:r>
          </a:p>
          <a:p>
            <a:endParaRPr lang="en-GB" dirty="0"/>
          </a:p>
          <a:p>
            <a:r>
              <a:rPr lang="en-GB" dirty="0" smtClean="0"/>
              <a:t>Was going to war and fighting a better option?</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48" y="2420888"/>
            <a:ext cx="7380312" cy="2867312"/>
          </a:xfrm>
          <a:prstGeom prst="rect">
            <a:avLst/>
          </a:prstGeom>
        </p:spPr>
      </p:pic>
    </p:spTree>
    <p:extLst>
      <p:ext uri="{BB962C8B-B14F-4D97-AF65-F5344CB8AC3E}">
        <p14:creationId xmlns:p14="http://schemas.microsoft.com/office/powerpoint/2010/main" val="293870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39552" y="332656"/>
            <a:ext cx="8208912" cy="1477328"/>
          </a:xfrm>
          <a:prstGeom prst="rect">
            <a:avLst/>
          </a:prstGeom>
          <a:noFill/>
        </p:spPr>
        <p:txBody>
          <a:bodyPr wrap="square" rtlCol="0">
            <a:spAutoFit/>
          </a:bodyPr>
          <a:lstStyle/>
          <a:p>
            <a:r>
              <a:rPr lang="en-GB" dirty="0" smtClean="0"/>
              <a:t>On 11</a:t>
            </a:r>
            <a:r>
              <a:rPr lang="en-GB" baseline="30000" dirty="0" smtClean="0"/>
              <a:t>th</a:t>
            </a:r>
            <a:r>
              <a:rPr lang="en-GB" dirty="0" smtClean="0"/>
              <a:t> November 1918 the First World War ended.  </a:t>
            </a:r>
          </a:p>
          <a:p>
            <a:endParaRPr lang="en-GB" dirty="0"/>
          </a:p>
          <a:p>
            <a:r>
              <a:rPr lang="en-GB" dirty="0" smtClean="0"/>
              <a:t>Many conscientious objectors believed they would be released straight </a:t>
            </a:r>
            <a:r>
              <a:rPr lang="en-GB" dirty="0" smtClean="0"/>
              <a:t>away; </a:t>
            </a:r>
            <a:r>
              <a:rPr lang="en-GB" dirty="0" smtClean="0"/>
              <a:t>however this was not the case.    In April 1919 the first of the objectors were released.  </a:t>
            </a:r>
          </a:p>
          <a:p>
            <a:endParaRPr lang="en-GB" dirty="0"/>
          </a:p>
        </p:txBody>
      </p:sp>
      <p:sp>
        <p:nvSpPr>
          <p:cNvPr id="3" name="TextBox 2"/>
          <p:cNvSpPr txBox="1"/>
          <p:nvPr/>
        </p:nvSpPr>
        <p:spPr>
          <a:xfrm>
            <a:off x="971600" y="1833145"/>
            <a:ext cx="7200800" cy="1200329"/>
          </a:xfrm>
          <a:prstGeom prst="rect">
            <a:avLst/>
          </a:prstGeom>
          <a:noFill/>
        </p:spPr>
        <p:txBody>
          <a:bodyPr wrap="square" rtlCol="0">
            <a:spAutoFit/>
          </a:bodyPr>
          <a:lstStyle/>
          <a:p>
            <a:pPr marL="342900" indent="-342900">
              <a:buFont typeface="+mj-lt"/>
              <a:buAutoNum type="arabicPeriod"/>
            </a:pPr>
            <a:r>
              <a:rPr lang="en-GB" dirty="0" smtClean="0"/>
              <a:t>Why did it take so long to release the conscientious objectors?</a:t>
            </a:r>
          </a:p>
          <a:p>
            <a:pPr marL="342900" indent="-342900">
              <a:buFont typeface="+mj-lt"/>
              <a:buAutoNum type="arabicPeriod"/>
            </a:pPr>
            <a:endParaRPr lang="en-GB" dirty="0"/>
          </a:p>
          <a:p>
            <a:pPr marL="342900" indent="-342900">
              <a:buFont typeface="+mj-lt"/>
              <a:buAutoNum type="arabicPeriod"/>
            </a:pPr>
            <a:r>
              <a:rPr lang="en-GB" dirty="0" smtClean="0"/>
              <a:t>Do you think life returned to normal for them afterwards?  Explain your answer</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044" y="3212976"/>
            <a:ext cx="3923928" cy="2615952"/>
          </a:xfrm>
          <a:prstGeom prst="rect">
            <a:avLst/>
          </a:prstGeom>
        </p:spPr>
      </p:pic>
      <p:sp>
        <p:nvSpPr>
          <p:cNvPr id="10" name="TextBox 9"/>
          <p:cNvSpPr txBox="1"/>
          <p:nvPr/>
        </p:nvSpPr>
        <p:spPr>
          <a:xfrm>
            <a:off x="2465766" y="5852823"/>
            <a:ext cx="4356484" cy="307777"/>
          </a:xfrm>
          <a:prstGeom prst="rect">
            <a:avLst/>
          </a:prstGeom>
          <a:noFill/>
        </p:spPr>
        <p:txBody>
          <a:bodyPr wrap="square" rtlCol="0">
            <a:spAutoFit/>
          </a:bodyPr>
          <a:lstStyle/>
          <a:p>
            <a:r>
              <a:rPr lang="en-GB" sz="1400" i="1" dirty="0" smtClean="0"/>
              <a:t>Dated brick above the main water pipe at </a:t>
            </a:r>
            <a:r>
              <a:rPr lang="en-GB" sz="1400" i="1" dirty="0" err="1" smtClean="0"/>
              <a:t>Llyn</a:t>
            </a:r>
            <a:r>
              <a:rPr lang="en-GB" sz="1400" i="1" dirty="0" smtClean="0"/>
              <a:t> y Fan </a:t>
            </a:r>
            <a:r>
              <a:rPr lang="en-GB" sz="1400" i="1" dirty="0" err="1" smtClean="0"/>
              <a:t>Fach</a:t>
            </a:r>
            <a:r>
              <a:rPr lang="en-GB" sz="1400" i="1" dirty="0" smtClean="0"/>
              <a:t>.  </a:t>
            </a:r>
            <a:endParaRPr lang="en-GB" sz="1400" i="1" dirty="0"/>
          </a:p>
        </p:txBody>
      </p:sp>
    </p:spTree>
    <p:extLst>
      <p:ext uri="{BB962C8B-B14F-4D97-AF65-F5344CB8AC3E}">
        <p14:creationId xmlns:p14="http://schemas.microsoft.com/office/powerpoint/2010/main" val="1689312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Wales for peace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943" y="5615097"/>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4" descr="DA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749306"/>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3" descr="logo EXTRA Larg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4994" y="5600924"/>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2" descr="Cadw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745" y="1844824"/>
            <a:ext cx="8340518" cy="3240360"/>
          </a:xfrm>
          <a:prstGeom prst="rect">
            <a:avLst/>
          </a:prstGeom>
        </p:spPr>
      </p:pic>
      <p:sp>
        <p:nvSpPr>
          <p:cNvPr id="11" name="TextBox 10"/>
          <p:cNvSpPr txBox="1"/>
          <p:nvPr/>
        </p:nvSpPr>
        <p:spPr>
          <a:xfrm>
            <a:off x="1259632" y="908720"/>
            <a:ext cx="6336704" cy="646331"/>
          </a:xfrm>
          <a:prstGeom prst="rect">
            <a:avLst/>
          </a:prstGeom>
          <a:noFill/>
        </p:spPr>
        <p:txBody>
          <a:bodyPr wrap="square" rtlCol="0">
            <a:spAutoFit/>
          </a:bodyPr>
          <a:lstStyle/>
          <a:p>
            <a:r>
              <a:rPr lang="en-GB" dirty="0" smtClean="0"/>
              <a:t>What were attitudes to conscientious objectors like after the war?</a:t>
            </a:r>
          </a:p>
          <a:p>
            <a:endParaRPr lang="en-GB" dirty="0"/>
          </a:p>
        </p:txBody>
      </p:sp>
      <p:pic>
        <p:nvPicPr>
          <p:cNvPr id="12" name="Picture 2" descr="\\SHIREHALL\trust\Joint HM-Field Services Projects\Calch Project\Publicity\Logos\BBNPA logo\bbnpa Logo_CMY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5582032"/>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95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840473" y="980728"/>
            <a:ext cx="5535062" cy="4832092"/>
          </a:xfrm>
          <a:prstGeom prst="rect">
            <a:avLst/>
          </a:prstGeom>
          <a:noFill/>
        </p:spPr>
        <p:txBody>
          <a:bodyPr wrap="square" rtlCol="0">
            <a:spAutoFit/>
          </a:bodyPr>
          <a:lstStyle/>
          <a:p>
            <a:pPr algn="ctr"/>
            <a:r>
              <a:rPr lang="en-GB" sz="2800" u="sng" dirty="0" smtClean="0"/>
              <a:t>Aims</a:t>
            </a:r>
          </a:p>
          <a:p>
            <a:pPr algn="ctr"/>
            <a:endParaRPr lang="en-GB" sz="2800" dirty="0"/>
          </a:p>
          <a:p>
            <a:pPr algn="ctr"/>
            <a:r>
              <a:rPr lang="en-GB" sz="2800" dirty="0" smtClean="0"/>
              <a:t>To investigate what life was like for the conscientious objectors who were sent to work at </a:t>
            </a:r>
            <a:r>
              <a:rPr lang="en-GB" sz="2800" dirty="0" err="1" smtClean="0"/>
              <a:t>Llyn</a:t>
            </a:r>
            <a:r>
              <a:rPr lang="en-GB" sz="2800" dirty="0" smtClean="0"/>
              <a:t> y Fan </a:t>
            </a:r>
            <a:r>
              <a:rPr lang="en-GB" sz="2800" dirty="0" err="1" smtClean="0"/>
              <a:t>Fach</a:t>
            </a:r>
            <a:endParaRPr lang="en-GB" sz="2800" dirty="0" smtClean="0"/>
          </a:p>
          <a:p>
            <a:pPr algn="ctr"/>
            <a:endParaRPr lang="en-GB" sz="2800" dirty="0"/>
          </a:p>
          <a:p>
            <a:pPr algn="ctr"/>
            <a:r>
              <a:rPr lang="en-GB" sz="2800" dirty="0" smtClean="0"/>
              <a:t>To discover what happened to conscientious objectors after the war ended.  </a:t>
            </a:r>
          </a:p>
          <a:p>
            <a:pPr algn="ctr"/>
            <a:endParaRPr lang="en-GB" sz="2800" u="sng" dirty="0"/>
          </a:p>
          <a:p>
            <a:pPr algn="ctr"/>
            <a:endParaRPr lang="en-GB" sz="2800" u="sng" dirty="0" smtClean="0"/>
          </a:p>
        </p:txBody>
      </p:sp>
    </p:spTree>
    <p:extLst>
      <p:ext uri="{BB962C8B-B14F-4D97-AF65-F5344CB8AC3E}">
        <p14:creationId xmlns:p14="http://schemas.microsoft.com/office/powerpoint/2010/main" val="7753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761910" y="5984424"/>
            <a:ext cx="1728192" cy="369332"/>
          </a:xfrm>
          <a:prstGeom prst="rect">
            <a:avLst/>
          </a:prstGeom>
          <a:noFill/>
        </p:spPr>
        <p:txBody>
          <a:bodyPr wrap="square" rtlCol="0">
            <a:spAutoFit/>
          </a:bodyPr>
          <a:lstStyle/>
          <a:p>
            <a:r>
              <a:rPr lang="en-GB" dirty="0" err="1" smtClean="0"/>
              <a:t>Llyn</a:t>
            </a:r>
            <a:r>
              <a:rPr lang="en-GB" dirty="0" smtClean="0"/>
              <a:t> y Fan </a:t>
            </a:r>
            <a:r>
              <a:rPr lang="en-GB" dirty="0" err="1" smtClean="0"/>
              <a:t>Fach</a:t>
            </a:r>
            <a:endParaRPr lang="en-GB" dirty="0"/>
          </a:p>
        </p:txBody>
      </p:sp>
      <p:pic>
        <p:nvPicPr>
          <p:cNvPr id="2050" name="Picture 2" descr="Llanddeusant images 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8136904" cy="5412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96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26469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39552" y="404664"/>
            <a:ext cx="8064896" cy="3693319"/>
          </a:xfrm>
          <a:prstGeom prst="rect">
            <a:avLst/>
          </a:prstGeom>
        </p:spPr>
        <p:txBody>
          <a:bodyPr wrap="square">
            <a:spAutoFit/>
          </a:bodyPr>
          <a:lstStyle/>
          <a:p>
            <a:r>
              <a:rPr lang="en-GB" b="1" dirty="0"/>
              <a:t>A water supply for rural Llanelli.</a:t>
            </a:r>
            <a:endParaRPr lang="en-GB" dirty="0"/>
          </a:p>
          <a:p>
            <a:r>
              <a:rPr lang="en-GB" dirty="0"/>
              <a:t>During the early part of the 20th century rural Llanelli was faced with a huge problem—Water!  There was no piped water reaching the area and local wells were not providing enough water to the people.  Population had risen 34% from 1901-1911 so demand was increasing rapidly.   </a:t>
            </a:r>
          </a:p>
          <a:p>
            <a:r>
              <a:rPr lang="en-GB" dirty="0"/>
              <a:t>The local council started looking for solutions.  The vicar of </a:t>
            </a:r>
            <a:r>
              <a:rPr lang="en-GB" dirty="0" err="1"/>
              <a:t>Pembrey</a:t>
            </a:r>
            <a:r>
              <a:rPr lang="en-GB" dirty="0"/>
              <a:t> suggested a lake close to </a:t>
            </a:r>
            <a:r>
              <a:rPr lang="en-GB" dirty="0" err="1" smtClean="0"/>
              <a:t>Llanddeusant</a:t>
            </a:r>
            <a:r>
              <a:rPr lang="en-GB" dirty="0" smtClean="0"/>
              <a:t> </a:t>
            </a:r>
            <a:r>
              <a:rPr lang="en-GB" dirty="0"/>
              <a:t>where he had previously officiated. </a:t>
            </a:r>
          </a:p>
          <a:p>
            <a:r>
              <a:rPr lang="en-GB" dirty="0" err="1"/>
              <a:t>Llyn</a:t>
            </a:r>
            <a:r>
              <a:rPr lang="en-GB" dirty="0"/>
              <a:t> y Fan </a:t>
            </a:r>
            <a:r>
              <a:rPr lang="en-GB" dirty="0" err="1"/>
              <a:t>Fach</a:t>
            </a:r>
            <a:r>
              <a:rPr lang="en-GB" dirty="0"/>
              <a:t> was a glacial lake over 10 miles away from Llanelli.  Surveyors were sent to investigate whether it would be a viable option.  </a:t>
            </a:r>
            <a:endParaRPr lang="en-GB" dirty="0" smtClean="0"/>
          </a:p>
          <a:p>
            <a:endParaRPr lang="en-GB" dirty="0"/>
          </a:p>
          <a:p>
            <a:endParaRPr lang="en-GB" dirty="0" smtClean="0"/>
          </a:p>
          <a:p>
            <a:endParaRPr lang="en-GB" dirty="0"/>
          </a:p>
          <a:p>
            <a:endParaRPr lang="en-GB" dirty="0"/>
          </a:p>
        </p:txBody>
      </p:sp>
      <p:pic>
        <p:nvPicPr>
          <p:cNvPr id="1026" name="Picture 2" descr="llanelli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587" y="2969811"/>
            <a:ext cx="3304861" cy="3093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Box 5"/>
          <p:cNvSpPr txBox="1"/>
          <p:nvPr/>
        </p:nvSpPr>
        <p:spPr>
          <a:xfrm>
            <a:off x="683568" y="3501008"/>
            <a:ext cx="4248472" cy="2031325"/>
          </a:xfrm>
          <a:prstGeom prst="rect">
            <a:avLst/>
          </a:prstGeom>
          <a:noFill/>
        </p:spPr>
        <p:txBody>
          <a:bodyPr wrap="square" rtlCol="0">
            <a:spAutoFit/>
          </a:bodyPr>
          <a:lstStyle/>
          <a:p>
            <a:r>
              <a:rPr lang="en-GB" i="1" dirty="0"/>
              <a:t>‘</a:t>
            </a:r>
            <a:r>
              <a:rPr lang="en-GB" i="1" dirty="0" err="1"/>
              <a:t>Llyn</a:t>
            </a:r>
            <a:r>
              <a:rPr lang="en-GB" i="1" dirty="0"/>
              <a:t>-y-Fan seems to stand alone in the field.’ </a:t>
            </a:r>
          </a:p>
          <a:p>
            <a:endParaRPr lang="en-GB" i="1" dirty="0"/>
          </a:p>
          <a:p>
            <a:r>
              <a:rPr lang="en-GB" i="1" dirty="0"/>
              <a:t>‘ No other source will meet the requirements of the case.’  </a:t>
            </a:r>
            <a:endParaRPr lang="en-GB" dirty="0"/>
          </a:p>
          <a:p>
            <a:r>
              <a:rPr lang="en-GB" dirty="0"/>
              <a:t> </a:t>
            </a:r>
          </a:p>
          <a:p>
            <a:endParaRPr lang="en-GB" dirty="0"/>
          </a:p>
        </p:txBody>
      </p:sp>
    </p:spTree>
    <p:extLst>
      <p:ext uri="{BB962C8B-B14F-4D97-AF65-F5344CB8AC3E}">
        <p14:creationId xmlns:p14="http://schemas.microsoft.com/office/powerpoint/2010/main" val="513050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6544" y="836712"/>
            <a:ext cx="4176464" cy="5078313"/>
          </a:xfrm>
          <a:prstGeom prst="rect">
            <a:avLst/>
          </a:prstGeom>
          <a:noFill/>
        </p:spPr>
        <p:txBody>
          <a:bodyPr wrap="square" rtlCol="0">
            <a:spAutoFit/>
          </a:bodyPr>
          <a:lstStyle/>
          <a:p>
            <a:r>
              <a:rPr lang="en-GB" dirty="0"/>
              <a:t>It was decided that </a:t>
            </a:r>
            <a:r>
              <a:rPr lang="en-GB" dirty="0" err="1"/>
              <a:t>Llyn</a:t>
            </a:r>
            <a:r>
              <a:rPr lang="en-GB" dirty="0"/>
              <a:t> y Fan </a:t>
            </a:r>
            <a:r>
              <a:rPr lang="en-GB" dirty="0" err="1"/>
              <a:t>Fach</a:t>
            </a:r>
            <a:r>
              <a:rPr lang="en-GB" dirty="0"/>
              <a:t> would be the ideal source of water for rural Llanelli so the project was approved in 1912 and began in 1914 after contractors were found to undertake such a huge task</a:t>
            </a:r>
            <a:r>
              <a:rPr lang="en-GB" dirty="0" smtClean="0"/>
              <a:t>.</a:t>
            </a:r>
          </a:p>
          <a:p>
            <a:endParaRPr lang="en-GB" dirty="0"/>
          </a:p>
          <a:p>
            <a:r>
              <a:rPr lang="en-GB" dirty="0" smtClean="0"/>
              <a:t>  </a:t>
            </a:r>
            <a:endParaRPr lang="en-GB" dirty="0"/>
          </a:p>
          <a:p>
            <a:r>
              <a:rPr lang="en-GB" dirty="0"/>
              <a:t>175 Irish navvies (a term used to describe manual labourers working on major civil engineering projects) were brought in to provide the bulk of the workforce.  However conditions were harsh.  Getting to the site was rough and steep and at an altitude of 1,200ft the weather on site made working conditions difficult.  The Irish navvies refused to work there and left.</a:t>
            </a:r>
          </a:p>
          <a:p>
            <a:r>
              <a:rPr lang="en-GB"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628800"/>
            <a:ext cx="4217670" cy="2729484"/>
          </a:xfrm>
          <a:prstGeom prst="rect">
            <a:avLst/>
          </a:prstGeom>
        </p:spPr>
      </p:pic>
    </p:spTree>
    <p:extLst>
      <p:ext uri="{BB962C8B-B14F-4D97-AF65-F5344CB8AC3E}">
        <p14:creationId xmlns:p14="http://schemas.microsoft.com/office/powerpoint/2010/main" val="31431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7544" y="476672"/>
            <a:ext cx="8136904" cy="1200329"/>
          </a:xfrm>
          <a:prstGeom prst="rect">
            <a:avLst/>
          </a:prstGeom>
          <a:noFill/>
        </p:spPr>
        <p:txBody>
          <a:bodyPr wrap="square" rtlCol="0">
            <a:spAutoFit/>
          </a:bodyPr>
          <a:lstStyle/>
          <a:p>
            <a:r>
              <a:rPr lang="en-GB" dirty="0"/>
              <a:t>In 1916 around 150-200 </a:t>
            </a:r>
            <a:r>
              <a:rPr lang="en-GB" dirty="0" smtClean="0"/>
              <a:t>conscientious </a:t>
            </a:r>
            <a:r>
              <a:rPr lang="en-GB" dirty="0"/>
              <a:t>o</a:t>
            </a:r>
            <a:r>
              <a:rPr lang="en-GB" dirty="0" smtClean="0"/>
              <a:t>bjectors </a:t>
            </a:r>
            <a:r>
              <a:rPr lang="en-GB" dirty="0"/>
              <a:t>were transferred from various prisons in England to complete the works.    They lived on site in two huts, </a:t>
            </a:r>
            <a:r>
              <a:rPr lang="en-GB" dirty="0" smtClean="0"/>
              <a:t>there </a:t>
            </a:r>
            <a:r>
              <a:rPr lang="en-GB" dirty="0"/>
              <a:t>was also a cooking hut, laundry hut, a shop and a small hospital hut.</a:t>
            </a:r>
          </a:p>
          <a:p>
            <a:r>
              <a:rPr lang="en-GB"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620" y="2132856"/>
            <a:ext cx="6912768" cy="4253215"/>
          </a:xfrm>
          <a:prstGeom prst="rect">
            <a:avLst/>
          </a:prstGeom>
        </p:spPr>
      </p:pic>
    </p:spTree>
    <p:extLst>
      <p:ext uri="{BB962C8B-B14F-4D97-AF65-F5344CB8AC3E}">
        <p14:creationId xmlns:p14="http://schemas.microsoft.com/office/powerpoint/2010/main" val="135685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11560" y="692696"/>
            <a:ext cx="8064896" cy="1477328"/>
          </a:xfrm>
          <a:prstGeom prst="rect">
            <a:avLst/>
          </a:prstGeom>
          <a:noFill/>
        </p:spPr>
        <p:txBody>
          <a:bodyPr wrap="square" rtlCol="0">
            <a:spAutoFit/>
          </a:bodyPr>
          <a:lstStyle/>
          <a:p>
            <a:pPr marL="342900" indent="-342900">
              <a:buAutoNum type="arabicPeriod"/>
            </a:pPr>
            <a:r>
              <a:rPr lang="en-GB" dirty="0" smtClean="0"/>
              <a:t>Why were conscientious objectors transferred to work at </a:t>
            </a:r>
            <a:r>
              <a:rPr lang="en-GB" dirty="0" err="1" smtClean="0"/>
              <a:t>Llyn</a:t>
            </a:r>
            <a:r>
              <a:rPr lang="en-GB" dirty="0" smtClean="0"/>
              <a:t> y Fan </a:t>
            </a:r>
            <a:r>
              <a:rPr lang="en-GB" dirty="0" err="1" smtClean="0"/>
              <a:t>Fach</a:t>
            </a:r>
            <a:r>
              <a:rPr lang="en-GB" dirty="0" smtClean="0"/>
              <a:t>?</a:t>
            </a:r>
          </a:p>
          <a:p>
            <a:pPr marL="342900" indent="-342900">
              <a:buAutoNum type="arabicPeriod"/>
            </a:pPr>
            <a:endParaRPr lang="en-GB" dirty="0"/>
          </a:p>
          <a:p>
            <a:pPr marL="342900" indent="-342900">
              <a:buAutoNum type="arabicPeriod"/>
            </a:pPr>
            <a:endParaRPr lang="en-GB" dirty="0" smtClean="0"/>
          </a:p>
          <a:p>
            <a:pPr marL="342900" indent="-342900">
              <a:buAutoNum type="arabicPeriod"/>
            </a:pPr>
            <a:r>
              <a:rPr lang="en-GB" dirty="0" smtClean="0"/>
              <a:t>What does this painting from the Mary Walmsley collection tell you about conditions working and living at </a:t>
            </a:r>
            <a:r>
              <a:rPr lang="en-GB" dirty="0" err="1" smtClean="0"/>
              <a:t>Llyn</a:t>
            </a:r>
            <a:r>
              <a:rPr lang="en-GB" dirty="0" smtClean="0"/>
              <a:t> y Fan </a:t>
            </a:r>
            <a:r>
              <a:rPr lang="en-GB" dirty="0" err="1" smtClean="0"/>
              <a:t>Fach</a:t>
            </a:r>
            <a:r>
              <a:rPr lang="en-GB" dirty="0" smtClean="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210204"/>
            <a:ext cx="6192688" cy="4049065"/>
          </a:xfrm>
          <a:prstGeom prst="rect">
            <a:avLst/>
          </a:prstGeom>
        </p:spPr>
      </p:pic>
      <p:sp>
        <p:nvSpPr>
          <p:cNvPr id="5" name="TextBox 4"/>
          <p:cNvSpPr txBox="1"/>
          <p:nvPr/>
        </p:nvSpPr>
        <p:spPr>
          <a:xfrm>
            <a:off x="7164288" y="5243606"/>
            <a:ext cx="1629398" cy="1015663"/>
          </a:xfrm>
          <a:prstGeom prst="rect">
            <a:avLst/>
          </a:prstGeom>
          <a:noFill/>
        </p:spPr>
        <p:txBody>
          <a:bodyPr wrap="square" rtlCol="0">
            <a:spAutoFit/>
          </a:bodyPr>
          <a:lstStyle/>
          <a:p>
            <a:r>
              <a:rPr lang="en-GB" sz="1200" i="1" dirty="0" smtClean="0"/>
              <a:t>Sketch taken from the autograph book of Peter Davies, </a:t>
            </a:r>
            <a:r>
              <a:rPr lang="en-GB" sz="1200" i="1" dirty="0" smtClean="0"/>
              <a:t>from </a:t>
            </a:r>
            <a:r>
              <a:rPr lang="en-GB" sz="1200" i="1" dirty="0" smtClean="0"/>
              <a:t>the collection of Mary Walmsley.</a:t>
            </a:r>
            <a:endParaRPr lang="en-GB" sz="1200" i="1" dirty="0"/>
          </a:p>
        </p:txBody>
      </p:sp>
    </p:spTree>
    <p:extLst>
      <p:ext uri="{BB962C8B-B14F-4D97-AF65-F5344CB8AC3E}">
        <p14:creationId xmlns:p14="http://schemas.microsoft.com/office/powerpoint/2010/main" val="94806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8424936" cy="5949461"/>
          </a:xfrm>
          <a:prstGeom prst="rect">
            <a:avLst/>
          </a:prstGeom>
        </p:spPr>
      </p:pic>
    </p:spTree>
    <p:extLst>
      <p:ext uri="{BB962C8B-B14F-4D97-AF65-F5344CB8AC3E}">
        <p14:creationId xmlns:p14="http://schemas.microsoft.com/office/powerpoint/2010/main" val="695857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77661"/>
            <a:ext cx="8136904" cy="6102678"/>
          </a:xfrm>
          <a:prstGeom prst="rect">
            <a:avLst/>
          </a:prstGeom>
        </p:spPr>
      </p:pic>
    </p:spTree>
    <p:extLst>
      <p:ext uri="{BB962C8B-B14F-4D97-AF65-F5344CB8AC3E}">
        <p14:creationId xmlns:p14="http://schemas.microsoft.com/office/powerpoint/2010/main" val="2064748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641</Words>
  <Application>Microsoft Office PowerPoint</Application>
  <PresentationFormat>On-screen Show (4:3)</PresentationFormat>
  <Paragraphs>51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Sarah Rees</cp:lastModifiedBy>
  <cp:revision>29</cp:revision>
  <dcterms:created xsi:type="dcterms:W3CDTF">2017-04-12T08:18:30Z</dcterms:created>
  <dcterms:modified xsi:type="dcterms:W3CDTF">2018-02-28T11:35:22Z</dcterms:modified>
</cp:coreProperties>
</file>