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66" r:id="rId5"/>
    <p:sldId id="260" r:id="rId6"/>
    <p:sldId id="259" r:id="rId7"/>
    <p:sldId id="267" r:id="rId8"/>
    <p:sldId id="257" r:id="rId9"/>
    <p:sldId id="25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3157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95533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94335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408788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41134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29870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9C1F1A-22C8-4F75-B4E1-F95747323307}" type="datetimeFigureOut">
              <a:rPr lang="en-GB" smtClean="0"/>
              <a:t>28/02/2018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31948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9C1F1A-22C8-4F75-B4E1-F95747323307}" type="datetimeFigureOut">
              <a:rPr lang="en-GB" smtClean="0"/>
              <a:t>28/02/2018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35797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C1F1A-22C8-4F75-B4E1-F95747323307}" type="datetimeFigureOut">
              <a:rPr lang="en-GB" smtClean="0"/>
              <a:t>28/02/2018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73539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7969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77006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C1F1A-22C8-4F75-B4E1-F95747323307}" type="datetimeFigureOut">
              <a:rPr lang="en-GB" smtClean="0"/>
              <a:t>28/02/2018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AE771-2060-48A3-8F71-A5D0C9AB1010}" type="slidenum">
              <a:rPr lang="en-GB" smtClean="0"/>
              <a:t>‹#›</a:t>
            </a:fld>
            <a:endParaRPr lang="en-GB"/>
          </a:p>
        </p:txBody>
      </p:sp>
    </p:spTree>
    <p:extLst>
      <p:ext uri="{BB962C8B-B14F-4D97-AF65-F5344CB8AC3E}">
        <p14:creationId xmlns:p14="http://schemas.microsoft.com/office/powerpoint/2010/main" val="416122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ad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descr="logo EXTRA Larg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600924"/>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4" descr="DA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5773914"/>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5" descr="Wales for peac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680624"/>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Rectangle 9"/>
          <p:cNvSpPr/>
          <p:nvPr/>
        </p:nvSpPr>
        <p:spPr>
          <a:xfrm>
            <a:off x="2261479" y="1340768"/>
            <a:ext cx="4572000" cy="1384995"/>
          </a:xfrm>
          <a:prstGeom prst="rect">
            <a:avLst/>
          </a:prstGeom>
        </p:spPr>
        <p:txBody>
          <a:bodyPr>
            <a:spAutoFit/>
          </a:bodyPr>
          <a:lstStyle/>
          <a:p>
            <a:pPr algn="ctr"/>
            <a:r>
              <a:rPr lang="en-GB" sz="2800" dirty="0" smtClean="0"/>
              <a:t>Conscientious Objectors </a:t>
            </a:r>
            <a:endParaRPr lang="en-GB" sz="2800" dirty="0"/>
          </a:p>
          <a:p>
            <a:pPr algn="ctr"/>
            <a:endParaRPr lang="en-GB" sz="2800" dirty="0"/>
          </a:p>
          <a:p>
            <a:pPr algn="ctr"/>
            <a:r>
              <a:rPr lang="en-GB" sz="2800" dirty="0"/>
              <a:t>History </a:t>
            </a:r>
            <a:r>
              <a:rPr lang="en-GB" sz="2800" dirty="0" smtClean="0"/>
              <a:t>– Lesson 2</a:t>
            </a:r>
            <a:endParaRPr lang="en-GB" sz="2800" dirty="0"/>
          </a:p>
        </p:txBody>
      </p:sp>
      <p:pic>
        <p:nvPicPr>
          <p:cNvPr id="11" name="Picture 2" descr="\\SHIREHALL\trust\Joint HM-Field Services Projects\Calch Project\Publicity\Logos\BBNPA logo\bbnpa Logo_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5592578"/>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36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ad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descr="logo EXTRA Larg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5622962"/>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4" descr="DA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946" y="5797171"/>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5" descr="Wales for peac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680624"/>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7888" y="346542"/>
            <a:ext cx="6660232" cy="4995174"/>
          </a:xfrm>
          <a:prstGeom prst="rect">
            <a:avLst/>
          </a:prstGeom>
        </p:spPr>
      </p:pic>
      <p:pic>
        <p:nvPicPr>
          <p:cNvPr id="10" name="Picture 2" descr="\\SHIREHALL\trust\Joint HM-Field Services Projects\Calch Project\Publicity\Logos\BBNPA logo\bbnpa Logo_CMY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5596751"/>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01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11560" y="1124744"/>
            <a:ext cx="7992888" cy="3108543"/>
          </a:xfrm>
          <a:prstGeom prst="rect">
            <a:avLst/>
          </a:prstGeom>
          <a:noFill/>
        </p:spPr>
        <p:txBody>
          <a:bodyPr wrap="square" rtlCol="0">
            <a:spAutoFit/>
          </a:bodyPr>
          <a:lstStyle/>
          <a:p>
            <a:pPr algn="ctr"/>
            <a:r>
              <a:rPr lang="en-GB" sz="2800" u="sng" dirty="0" smtClean="0"/>
              <a:t>Aims</a:t>
            </a:r>
          </a:p>
          <a:p>
            <a:pPr algn="ctr"/>
            <a:endParaRPr lang="en-GB" sz="2800" u="sng" dirty="0" smtClean="0"/>
          </a:p>
          <a:p>
            <a:pPr lvl="0"/>
            <a:r>
              <a:rPr lang="en-GB" sz="2800" dirty="0"/>
              <a:t>To argue your case – was conscientious objection right or wrong? </a:t>
            </a:r>
            <a:endParaRPr lang="en-GB" sz="2800" dirty="0" smtClean="0"/>
          </a:p>
          <a:p>
            <a:pPr lvl="0"/>
            <a:r>
              <a:rPr lang="en-GB" sz="2800" dirty="0" smtClean="0"/>
              <a:t> </a:t>
            </a:r>
            <a:endParaRPr lang="en-GB" sz="2800" dirty="0"/>
          </a:p>
          <a:p>
            <a:r>
              <a:rPr lang="en-GB" sz="2800" dirty="0"/>
              <a:t>To find out what difficulties conscientious objectors face during WW1.</a:t>
            </a:r>
            <a:endParaRPr lang="en-GB" sz="2800" u="sng" dirty="0" smtClean="0"/>
          </a:p>
        </p:txBody>
      </p:sp>
    </p:spTree>
    <p:extLst>
      <p:ext uri="{BB962C8B-B14F-4D97-AF65-F5344CB8AC3E}">
        <p14:creationId xmlns:p14="http://schemas.microsoft.com/office/powerpoint/2010/main" val="77533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48" y="656692"/>
            <a:ext cx="8322911" cy="5544616"/>
          </a:xfrm>
          <a:prstGeom prst="rect">
            <a:avLst/>
          </a:prstGeom>
        </p:spPr>
      </p:pic>
    </p:spTree>
    <p:extLst>
      <p:ext uri="{BB962C8B-B14F-4D97-AF65-F5344CB8AC3E}">
        <p14:creationId xmlns:p14="http://schemas.microsoft.com/office/powerpoint/2010/main" val="3147276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80728"/>
            <a:ext cx="5712927" cy="4464496"/>
          </a:xfrm>
          <a:prstGeom prst="rect">
            <a:avLst/>
          </a:prstGeom>
        </p:spPr>
      </p:pic>
      <p:sp>
        <p:nvSpPr>
          <p:cNvPr id="4" name="TextBox 3"/>
          <p:cNvSpPr txBox="1"/>
          <p:nvPr/>
        </p:nvSpPr>
        <p:spPr>
          <a:xfrm>
            <a:off x="6588224" y="1412776"/>
            <a:ext cx="1944216" cy="2031325"/>
          </a:xfrm>
          <a:prstGeom prst="rect">
            <a:avLst/>
          </a:prstGeom>
          <a:noFill/>
        </p:spPr>
        <p:txBody>
          <a:bodyPr wrap="square" rtlCol="0">
            <a:spAutoFit/>
          </a:bodyPr>
          <a:lstStyle/>
          <a:p>
            <a:r>
              <a:rPr lang="en-GB" dirty="0" smtClean="0"/>
              <a:t>Last lesson you completed your application as to exemption.</a:t>
            </a:r>
          </a:p>
          <a:p>
            <a:endParaRPr lang="en-GB" dirty="0"/>
          </a:p>
          <a:p>
            <a:r>
              <a:rPr lang="en-GB" dirty="0" smtClean="0"/>
              <a:t>Now </a:t>
            </a:r>
            <a:r>
              <a:rPr lang="en-GB" dirty="0" smtClean="0"/>
              <a:t>it’s </a:t>
            </a:r>
            <a:r>
              <a:rPr lang="en-GB" dirty="0" smtClean="0"/>
              <a:t>time to argue your case.   </a:t>
            </a:r>
            <a:endParaRPr lang="en-GB" dirty="0"/>
          </a:p>
        </p:txBody>
      </p:sp>
    </p:spTree>
    <p:extLst>
      <p:ext uri="{BB962C8B-B14F-4D97-AF65-F5344CB8AC3E}">
        <p14:creationId xmlns:p14="http://schemas.microsoft.com/office/powerpoint/2010/main" val="2456597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5" descr="C:\Users\Sarah\AppData\Local\Microsoft\Windows\Temporary Internet Files\Content.IE5\37G35Z4R\law-clip-art-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508" y="1620815"/>
            <a:ext cx="4981804" cy="4629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980728"/>
            <a:ext cx="4536504" cy="646331"/>
          </a:xfrm>
          <a:prstGeom prst="rect">
            <a:avLst/>
          </a:prstGeom>
          <a:noFill/>
        </p:spPr>
        <p:txBody>
          <a:bodyPr wrap="square" rtlCol="0">
            <a:spAutoFit/>
          </a:bodyPr>
          <a:lstStyle/>
          <a:p>
            <a:r>
              <a:rPr lang="en-GB" dirty="0" smtClean="0"/>
              <a:t>Now </a:t>
            </a:r>
            <a:r>
              <a:rPr lang="en-GB" dirty="0" smtClean="0"/>
              <a:t>it’s </a:t>
            </a:r>
            <a:r>
              <a:rPr lang="en-GB" dirty="0" smtClean="0"/>
              <a:t>time to argue your case for your objection.  </a:t>
            </a:r>
            <a:endParaRPr lang="en-GB" dirty="0"/>
          </a:p>
        </p:txBody>
      </p:sp>
      <p:pic>
        <p:nvPicPr>
          <p:cNvPr id="5" name="Picture 4" descr="C:\Users\Sarah\AppData\Local\Microsoft\Windows\Temporary Internet Files\Content.IE5\37G35Z4R\feather-line-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76672"/>
            <a:ext cx="2057599" cy="228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80" y="692696"/>
            <a:ext cx="7632848" cy="3416320"/>
          </a:xfrm>
          <a:prstGeom prst="rect">
            <a:avLst/>
          </a:prstGeom>
          <a:noFill/>
        </p:spPr>
        <p:txBody>
          <a:bodyPr wrap="square" rtlCol="0">
            <a:spAutoFit/>
          </a:bodyPr>
          <a:lstStyle/>
          <a:p>
            <a:r>
              <a:rPr lang="en-GB" b="1" u="sng" dirty="0" smtClean="0"/>
              <a:t>Decisions of the tribunal</a:t>
            </a:r>
          </a:p>
          <a:p>
            <a:endParaRPr lang="en-GB" dirty="0"/>
          </a:p>
          <a:p>
            <a:pPr marL="342900" indent="-342900">
              <a:buFont typeface="+mj-lt"/>
              <a:buAutoNum type="arabicPeriod"/>
            </a:pPr>
            <a:r>
              <a:rPr lang="en-GB" dirty="0" smtClean="0"/>
              <a:t>Absolute exemption from military service </a:t>
            </a:r>
          </a:p>
          <a:p>
            <a:pPr marL="342900" indent="-342900">
              <a:buFont typeface="+mj-lt"/>
              <a:buAutoNum type="arabicPeriod"/>
            </a:pPr>
            <a:endParaRPr lang="en-GB" dirty="0"/>
          </a:p>
          <a:p>
            <a:pPr marL="342900" indent="-342900">
              <a:buFont typeface="+mj-lt"/>
              <a:buAutoNum type="arabicPeriod"/>
            </a:pPr>
            <a:r>
              <a:rPr lang="en-GB" dirty="0" smtClean="0"/>
              <a:t>Exemption from military service provided he did civilian work of national importance.</a:t>
            </a:r>
          </a:p>
          <a:p>
            <a:pPr marL="342900" indent="-342900">
              <a:buFont typeface="+mj-lt"/>
              <a:buAutoNum type="arabicPeriod"/>
            </a:pPr>
            <a:endParaRPr lang="en-GB" dirty="0"/>
          </a:p>
          <a:p>
            <a:pPr marL="342900" indent="-342900">
              <a:buFont typeface="+mj-lt"/>
              <a:buAutoNum type="arabicPeriod"/>
            </a:pPr>
            <a:r>
              <a:rPr lang="en-GB" dirty="0" smtClean="0"/>
              <a:t>Non-combatant (fighting) service and send objector to non-combatant unit in the army</a:t>
            </a:r>
          </a:p>
          <a:p>
            <a:pPr marL="342900" indent="-342900">
              <a:buFont typeface="+mj-lt"/>
              <a:buAutoNum type="arabicPeriod"/>
            </a:pPr>
            <a:endParaRPr lang="en-GB" dirty="0"/>
          </a:p>
          <a:p>
            <a:pPr marL="342900" indent="-342900">
              <a:buFont typeface="+mj-lt"/>
              <a:buAutoNum type="arabicPeriod"/>
            </a:pPr>
            <a:r>
              <a:rPr lang="en-GB" dirty="0" smtClean="0"/>
              <a:t>Rejection of the application completely ordering the objector to join the military immediately.  </a:t>
            </a:r>
            <a:endParaRPr lang="en-GB" dirty="0"/>
          </a:p>
        </p:txBody>
      </p:sp>
    </p:spTree>
    <p:extLst>
      <p:ext uri="{BB962C8B-B14F-4D97-AF65-F5344CB8AC3E}">
        <p14:creationId xmlns:p14="http://schemas.microsoft.com/office/powerpoint/2010/main" val="2296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80" y="692696"/>
            <a:ext cx="7632848" cy="1200329"/>
          </a:xfrm>
          <a:prstGeom prst="rect">
            <a:avLst/>
          </a:prstGeom>
          <a:noFill/>
        </p:spPr>
        <p:txBody>
          <a:bodyPr wrap="square" rtlCol="0">
            <a:spAutoFit/>
          </a:bodyPr>
          <a:lstStyle/>
          <a:p>
            <a:r>
              <a:rPr lang="en-GB" b="1" u="sng" dirty="0" smtClean="0"/>
              <a:t>Decisions of the tribunal</a:t>
            </a:r>
          </a:p>
          <a:p>
            <a:endParaRPr lang="en-GB" dirty="0" smtClean="0"/>
          </a:p>
          <a:p>
            <a:endParaRPr lang="en-GB" dirty="0"/>
          </a:p>
          <a:p>
            <a:r>
              <a:rPr lang="en-GB" dirty="0" smtClean="0"/>
              <a:t>Do you think the decision of your tribunal was fair?</a:t>
            </a:r>
            <a:endParaRPr lang="en-GB" dirty="0"/>
          </a:p>
        </p:txBody>
      </p:sp>
      <p:pic>
        <p:nvPicPr>
          <p:cNvPr id="4" name="Picture 5" descr="C:\Users\Sarah\AppData\Local\Microsoft\Windows\Temporary Internet Files\Content.IE5\37G35Z4R\law-clip-art-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48880"/>
            <a:ext cx="3829676" cy="355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1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23528" y="886096"/>
            <a:ext cx="2952328" cy="4524315"/>
          </a:xfrm>
          <a:prstGeom prst="rect">
            <a:avLst/>
          </a:prstGeom>
          <a:noFill/>
        </p:spPr>
        <p:txBody>
          <a:bodyPr wrap="square" rtlCol="0">
            <a:spAutoFit/>
          </a:bodyPr>
          <a:lstStyle/>
          <a:p>
            <a:r>
              <a:rPr lang="en-GB" dirty="0" smtClean="0"/>
              <a:t>If an </a:t>
            </a:r>
            <a:r>
              <a:rPr lang="en-GB" dirty="0" smtClean="0"/>
              <a:t>objector’s </a:t>
            </a:r>
            <a:r>
              <a:rPr lang="en-GB" dirty="0" smtClean="0"/>
              <a:t>tribunal was refused then they could appeal the decision.</a:t>
            </a:r>
          </a:p>
          <a:p>
            <a:endParaRPr lang="en-GB" dirty="0"/>
          </a:p>
          <a:p>
            <a:r>
              <a:rPr lang="en-GB" dirty="0" smtClean="0"/>
              <a:t>If their appeal was refused then they would receive a call-up notice telling them to report to their regiments.  Many decided to ignore the notices.  They were then arrested and escorted to the army.  If they continued to refuse and disobey orders they would be court-martialled and finally they were sent to prison.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017923"/>
            <a:ext cx="5589838" cy="4392488"/>
          </a:xfrm>
          <a:prstGeom prst="rect">
            <a:avLst/>
          </a:prstGeom>
        </p:spPr>
      </p:pic>
      <p:sp>
        <p:nvSpPr>
          <p:cNvPr id="6" name="TextBox 5"/>
          <p:cNvSpPr txBox="1"/>
          <p:nvPr/>
        </p:nvSpPr>
        <p:spPr>
          <a:xfrm>
            <a:off x="5265294" y="5420803"/>
            <a:ext cx="3600400" cy="276999"/>
          </a:xfrm>
          <a:prstGeom prst="rect">
            <a:avLst/>
          </a:prstGeom>
          <a:noFill/>
        </p:spPr>
        <p:txBody>
          <a:bodyPr wrap="square" rtlCol="0">
            <a:spAutoFit/>
          </a:bodyPr>
          <a:lstStyle/>
          <a:p>
            <a:r>
              <a:rPr lang="en-GB" sz="1200" i="1" dirty="0" smtClean="0"/>
              <a:t>Sketch taken from the autograph book of John Taylor</a:t>
            </a:r>
            <a:endParaRPr lang="en-GB" sz="1200" i="1" dirty="0"/>
          </a:p>
        </p:txBody>
      </p:sp>
    </p:spTree>
    <p:extLst>
      <p:ext uri="{BB962C8B-B14F-4D97-AF65-F5344CB8AC3E}">
        <p14:creationId xmlns:p14="http://schemas.microsoft.com/office/powerpoint/2010/main" val="94806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34927" y="908720"/>
            <a:ext cx="8343335" cy="1200329"/>
          </a:xfrm>
          <a:prstGeom prst="rect">
            <a:avLst/>
          </a:prstGeom>
        </p:spPr>
        <p:txBody>
          <a:bodyPr wrap="square">
            <a:spAutoFit/>
          </a:bodyPr>
          <a:lstStyle/>
          <a:p>
            <a:r>
              <a:rPr lang="en-GB" dirty="0" smtClean="0"/>
              <a:t>August 1916 </a:t>
            </a:r>
            <a:r>
              <a:rPr lang="en-GB" dirty="0" smtClean="0"/>
              <a:t>saw </a:t>
            </a:r>
            <a:r>
              <a:rPr lang="en-GB" dirty="0" smtClean="0"/>
              <a:t>the introduction </a:t>
            </a:r>
            <a:r>
              <a:rPr lang="en-GB" dirty="0"/>
              <a:t>of Home Office Scheme – work camps set up by the </a:t>
            </a:r>
            <a:r>
              <a:rPr lang="en-GB" dirty="0" smtClean="0"/>
              <a:t>Government.  One of those schemes was the water works at </a:t>
            </a:r>
            <a:r>
              <a:rPr lang="en-GB" dirty="0" err="1" smtClean="0"/>
              <a:t>Llyn</a:t>
            </a:r>
            <a:r>
              <a:rPr lang="en-GB" dirty="0" smtClean="0"/>
              <a:t> y Fan </a:t>
            </a:r>
            <a:r>
              <a:rPr lang="en-GB" dirty="0" err="1" smtClean="0"/>
              <a:t>Fach</a:t>
            </a:r>
            <a:r>
              <a:rPr lang="en-GB" dirty="0"/>
              <a:t> </a:t>
            </a:r>
            <a:r>
              <a:rPr lang="en-GB" dirty="0" smtClean="0"/>
              <a:t>on the western side of the Brecon Beacons.     Conscientious objectors were sent to work at the camp.</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45" y="2296925"/>
            <a:ext cx="8340518" cy="3240360"/>
          </a:xfrm>
          <a:prstGeom prst="rect">
            <a:avLst/>
          </a:prstGeom>
        </p:spPr>
      </p:pic>
    </p:spTree>
    <p:extLst>
      <p:ext uri="{BB962C8B-B14F-4D97-AF65-F5344CB8AC3E}">
        <p14:creationId xmlns:p14="http://schemas.microsoft.com/office/powerpoint/2010/main" val="1356857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254</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Rees</dc:creator>
  <cp:lastModifiedBy>Sarah Rees</cp:lastModifiedBy>
  <cp:revision>27</cp:revision>
  <dcterms:created xsi:type="dcterms:W3CDTF">2017-04-12T08:18:30Z</dcterms:created>
  <dcterms:modified xsi:type="dcterms:W3CDTF">2018-02-28T11:26:37Z</dcterms:modified>
</cp:coreProperties>
</file>