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58" r:id="rId6"/>
    <p:sldId id="262" r:id="rId7"/>
    <p:sldId id="263" r:id="rId8"/>
    <p:sldId id="257" r:id="rId9"/>
    <p:sldId id="264" r:id="rId10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045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72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545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36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08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26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08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717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73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02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2AB1-C30C-4ACB-A04A-B924102A84FA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40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E2AB1-C30C-4ACB-A04A-B924102A84FA}" type="datetimeFigureOut">
              <a:rPr lang="en-GB" smtClean="0"/>
              <a:t>14/09/2016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72215-D1E6-48F7-8CC4-12D6A8B43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65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mp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91094"/>
            <a:ext cx="1849462" cy="789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706045"/>
            <a:ext cx="2344438" cy="8054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502366"/>
            <a:ext cx="1542284" cy="10475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58" y="5589241"/>
            <a:ext cx="2245690" cy="94869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1698"/>
            <a:ext cx="7796038" cy="485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7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67544" y="404664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 err="1" smtClean="0"/>
              <a:t>Amcanion</a:t>
            </a:r>
            <a:endParaRPr lang="en-GB" sz="2400" u="sng" dirty="0" smtClean="0"/>
          </a:p>
          <a:p>
            <a:endParaRPr lang="en-GB" sz="2400" u="sng" dirty="0"/>
          </a:p>
          <a:p>
            <a:pPr algn="ctr"/>
            <a:r>
              <a:rPr lang="en-GB" sz="2400" u="sng" dirty="0" err="1" smtClean="0"/>
              <a:t>Archwilio</a:t>
            </a:r>
            <a:r>
              <a:rPr lang="en-GB" sz="2400" u="sng" dirty="0" smtClean="0"/>
              <a:t> </a:t>
            </a:r>
            <a:r>
              <a:rPr lang="en-GB" sz="2400" u="sng" dirty="0" err="1" smtClean="0"/>
              <a:t>gorffennol</a:t>
            </a:r>
            <a:r>
              <a:rPr lang="en-GB" sz="2400" u="sng" dirty="0" smtClean="0"/>
              <a:t> </a:t>
            </a:r>
            <a:r>
              <a:rPr lang="en-GB" sz="2400" u="sng" dirty="0" err="1" smtClean="0"/>
              <a:t>ffrwydrol</a:t>
            </a:r>
            <a:r>
              <a:rPr lang="en-GB" sz="2400" u="sng" dirty="0" smtClean="0"/>
              <a:t> </a:t>
            </a:r>
            <a:r>
              <a:rPr lang="en-GB" sz="2400" u="sng" dirty="0" err="1" smtClean="0"/>
              <a:t>Parc</a:t>
            </a:r>
            <a:r>
              <a:rPr lang="en-GB" sz="2400" u="sng" dirty="0" smtClean="0"/>
              <a:t> </a:t>
            </a:r>
            <a:r>
              <a:rPr lang="en-GB" sz="2400" u="sng" dirty="0" err="1" smtClean="0"/>
              <a:t>Gwledig</a:t>
            </a:r>
            <a:r>
              <a:rPr lang="en-GB" sz="2400" u="sng" dirty="0" smtClean="0"/>
              <a:t> Pen-</a:t>
            </a:r>
            <a:r>
              <a:rPr lang="en-GB" sz="2400" u="sng" dirty="0" err="1" smtClean="0"/>
              <a:t>bre</a:t>
            </a:r>
            <a:r>
              <a:rPr lang="en-GB" sz="2400" u="sng" dirty="0" smtClean="0"/>
              <a:t>.</a:t>
            </a:r>
            <a:endParaRPr lang="en-GB" sz="2400" u="sng" dirty="0"/>
          </a:p>
        </p:txBody>
      </p:sp>
      <p:pic>
        <p:nvPicPr>
          <p:cNvPr id="1026" name="Picture 2" descr="C:\Users\Sarah\AppData\Local\Microsoft\Windows\Temporary Internet Files\Content.IE5\FX340T1A\Pow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503" y="1437078"/>
            <a:ext cx="5878993" cy="542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75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11560" y="404664"/>
            <a:ext cx="82066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 smtClean="0">
                <a:latin typeface="+mn-lt"/>
              </a:rPr>
              <a:t>Beth </a:t>
            </a:r>
            <a:r>
              <a:rPr lang="en-GB" sz="5400" dirty="0" err="1" smtClean="0">
                <a:latin typeface="+mn-lt"/>
              </a:rPr>
              <a:t>ydych</a:t>
            </a:r>
            <a:r>
              <a:rPr lang="en-GB" sz="5400" dirty="0" smtClean="0">
                <a:latin typeface="+mn-lt"/>
              </a:rPr>
              <a:t> </a:t>
            </a:r>
            <a:r>
              <a:rPr lang="en-GB" sz="5400" dirty="0" err="1" smtClean="0">
                <a:latin typeface="+mn-lt"/>
              </a:rPr>
              <a:t>chi’n</a:t>
            </a:r>
            <a:r>
              <a:rPr lang="en-GB" sz="5400" dirty="0" smtClean="0">
                <a:latin typeface="+mn-lt"/>
              </a:rPr>
              <a:t> </a:t>
            </a:r>
            <a:r>
              <a:rPr lang="en-GB" sz="5400" dirty="0" err="1" smtClean="0">
                <a:latin typeface="+mn-lt"/>
              </a:rPr>
              <a:t>ei</a:t>
            </a:r>
            <a:r>
              <a:rPr lang="en-GB" sz="5400" dirty="0" smtClean="0">
                <a:latin typeface="+mn-lt"/>
              </a:rPr>
              <a:t> </a:t>
            </a:r>
            <a:r>
              <a:rPr lang="en-GB" sz="5400" dirty="0" err="1" smtClean="0">
                <a:latin typeface="+mn-lt"/>
              </a:rPr>
              <a:t>wybod</a:t>
            </a:r>
            <a:r>
              <a:rPr lang="en-GB" sz="5400" dirty="0" smtClean="0">
                <a:latin typeface="+mn-lt"/>
              </a:rPr>
              <a:t> am </a:t>
            </a:r>
            <a:r>
              <a:rPr lang="en-GB" sz="5300" dirty="0" err="1">
                <a:latin typeface="+mn-lt"/>
              </a:rPr>
              <a:t>Barc</a:t>
            </a:r>
            <a:r>
              <a:rPr lang="en-GB" sz="5300" dirty="0">
                <a:latin typeface="+mn-lt"/>
              </a:rPr>
              <a:t> </a:t>
            </a:r>
            <a:r>
              <a:rPr lang="en-GB" sz="5300" dirty="0" err="1">
                <a:latin typeface="+mn-lt"/>
              </a:rPr>
              <a:t>Gwledig</a:t>
            </a:r>
            <a:r>
              <a:rPr lang="en-GB" sz="5300" dirty="0">
                <a:latin typeface="+mn-lt"/>
              </a:rPr>
              <a:t> </a:t>
            </a:r>
            <a:r>
              <a:rPr lang="en-GB" sz="5300" dirty="0" smtClean="0">
                <a:latin typeface="+mn-lt"/>
              </a:rPr>
              <a:t>Pen-</a:t>
            </a:r>
            <a:r>
              <a:rPr lang="en-GB" sz="5300" dirty="0" err="1" smtClean="0">
                <a:latin typeface="+mn-lt"/>
              </a:rPr>
              <a:t>bre</a:t>
            </a:r>
            <a:r>
              <a:rPr lang="en-GB" sz="5300" dirty="0" smtClean="0">
                <a:latin typeface="+mn-lt"/>
              </a:rPr>
              <a:t>?</a:t>
            </a:r>
            <a:endParaRPr lang="en-GB" sz="5300" dirty="0">
              <a:latin typeface="+mn-lt"/>
            </a:endParaRPr>
          </a:p>
        </p:txBody>
      </p:sp>
      <p:pic>
        <p:nvPicPr>
          <p:cNvPr id="5" name="Picture 4" descr="http://www.caravanclub.co.uk/caravanclubapps/media/490240/Pembrey%20Country%20P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528" y="1772816"/>
            <a:ext cx="6696744" cy="450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4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32" y="692696"/>
            <a:ext cx="7596336" cy="506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4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865"/>
            <a:ext cx="8100392" cy="540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1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1396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 smtClean="0">
                <a:cs typeface="Times New Roman" panose="02020603050405020304" pitchFamily="18" charset="0"/>
              </a:rPr>
              <a:t>Mae’n</a:t>
            </a:r>
            <a:r>
              <a:rPr lang="en-GB" dirty="0" smtClean="0"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cs typeface="Times New Roman" panose="02020603050405020304" pitchFamily="18" charset="0"/>
              </a:rPr>
              <a:t>amser</a:t>
            </a:r>
            <a:r>
              <a:rPr lang="en-GB" dirty="0" smtClean="0"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cs typeface="Times New Roman" panose="02020603050405020304" pitchFamily="18" charset="0"/>
              </a:rPr>
              <a:t>rhannu’n</a:t>
            </a:r>
            <a:r>
              <a:rPr lang="en-GB" dirty="0" smtClean="0"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cs typeface="Times New Roman" panose="02020603050405020304" pitchFamily="18" charset="0"/>
              </a:rPr>
              <a:t>grwpiau</a:t>
            </a:r>
            <a:r>
              <a:rPr lang="en-GB" dirty="0" smtClean="0">
                <a:cs typeface="Times New Roman" panose="02020603050405020304" pitchFamily="18" charset="0"/>
              </a:rPr>
              <a:t>, </a:t>
            </a:r>
            <a:r>
              <a:rPr lang="en-GB" dirty="0" err="1" smtClean="0">
                <a:cs typeface="Times New Roman" panose="02020603050405020304" pitchFamily="18" charset="0"/>
              </a:rPr>
              <a:t>edrych</a:t>
            </a:r>
            <a:r>
              <a:rPr lang="en-GB" dirty="0" smtClean="0"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cs typeface="Times New Roman" panose="02020603050405020304" pitchFamily="18" charset="0"/>
              </a:rPr>
              <a:t>ar</a:t>
            </a:r>
            <a:r>
              <a:rPr lang="en-GB" dirty="0" smtClean="0">
                <a:cs typeface="Times New Roman" panose="02020603050405020304" pitchFamily="18" charset="0"/>
              </a:rPr>
              <a:t> rai </a:t>
            </a:r>
            <a:r>
              <a:rPr lang="en-GB" dirty="0" err="1" smtClean="0">
                <a:cs typeface="Times New Roman" panose="02020603050405020304" pitchFamily="18" charset="0"/>
              </a:rPr>
              <a:t>ffynonellau</a:t>
            </a:r>
            <a:r>
              <a:rPr lang="en-GB" dirty="0" smtClean="0">
                <a:cs typeface="Times New Roman" panose="02020603050405020304" pitchFamily="18" charset="0"/>
              </a:rPr>
              <a:t> ac </a:t>
            </a:r>
            <a:r>
              <a:rPr lang="en-GB" dirty="0" err="1" smtClean="0">
                <a:cs typeface="Times New Roman" panose="02020603050405020304" pitchFamily="18" charset="0"/>
              </a:rPr>
              <a:t>archwilio</a:t>
            </a:r>
            <a:r>
              <a:rPr lang="en-GB" dirty="0" smtClean="0"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cs typeface="Times New Roman" panose="02020603050405020304" pitchFamily="18" charset="0"/>
              </a:rPr>
              <a:t>ymhellach</a:t>
            </a:r>
            <a:r>
              <a:rPr lang="en-GB" dirty="0" smtClean="0"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C:\Users\Sarah\AppData\Local\Microsoft\Windows\Temporary Internet Files\Content.IE5\6GH79YML\MC90044146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Sarah\AppData\Local\Microsoft\Windows\Temporary Internet Files\Content.IE5\FZAD2XRA\MC90043266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08920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81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836712"/>
            <a:ext cx="7200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GB" sz="2400" b="1" u="sng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Pob</a:t>
            </a:r>
            <a:r>
              <a:rPr lang="en-GB" sz="24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u="sng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grŵp</a:t>
            </a:r>
            <a:r>
              <a:rPr lang="en-GB" sz="24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u="sng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GB" sz="24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u="sng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ddewis</a:t>
            </a:r>
            <a:r>
              <a:rPr lang="en-GB" sz="24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2 </a:t>
            </a:r>
            <a:r>
              <a:rPr lang="en-GB" sz="2400" b="1" u="sng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ddisgybl</a:t>
            </a:r>
            <a:r>
              <a:rPr lang="en-GB" sz="24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u="sng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GB" sz="24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u="sng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ymweld</a:t>
            </a:r>
            <a:r>
              <a:rPr lang="en-GB" sz="24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â </a:t>
            </a:r>
            <a:r>
              <a:rPr lang="en-GB" sz="2400" b="1" u="sng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grŵp</a:t>
            </a:r>
            <a:r>
              <a:rPr lang="en-GB" sz="24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u="sng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arall</a:t>
            </a:r>
            <a:r>
              <a:rPr lang="en-GB" sz="2400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</a:p>
          <a:p>
            <a:endParaRPr lang="en-GB" sz="2400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2400" dirty="0"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cs typeface="Times New Roman" panose="02020603050405020304" pitchFamily="18" charset="0"/>
              </a:rPr>
              <a:t>Y </a:t>
            </a:r>
            <a:r>
              <a:rPr lang="en-GB" sz="2400" dirty="0" err="1" smtClean="0">
                <a:cs typeface="Times New Roman" panose="02020603050405020304" pitchFamily="18" charset="0"/>
              </a:rPr>
              <a:t>ddau</a:t>
            </a:r>
            <a:r>
              <a:rPr lang="en-GB" sz="2400" dirty="0" smtClean="0"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cs typeface="Times New Roman" panose="02020603050405020304" pitchFamily="18" charset="0"/>
              </a:rPr>
              <a:t>ddisgybl</a:t>
            </a:r>
            <a:r>
              <a:rPr lang="en-GB" sz="2400" dirty="0" smtClean="0"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cs typeface="Times New Roman" panose="02020603050405020304" pitchFamily="18" charset="0"/>
              </a:rPr>
              <a:t>i</a:t>
            </a:r>
            <a:r>
              <a:rPr lang="en-GB" sz="2400" dirty="0" smtClean="0"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cs typeface="Times New Roman" panose="02020603050405020304" pitchFamily="18" charset="0"/>
              </a:rPr>
              <a:t>ymweld</a:t>
            </a:r>
            <a:r>
              <a:rPr lang="en-GB" sz="2400" dirty="0" smtClean="0">
                <a:cs typeface="Times New Roman" panose="02020603050405020304" pitchFamily="18" charset="0"/>
              </a:rPr>
              <a:t> â </a:t>
            </a:r>
            <a:r>
              <a:rPr lang="en-GB" sz="2400" dirty="0" err="1" smtClean="0">
                <a:cs typeface="Times New Roman" panose="02020603050405020304" pitchFamily="18" charset="0"/>
              </a:rPr>
              <a:t>grŵp</a:t>
            </a:r>
            <a:r>
              <a:rPr lang="en-GB" sz="2400" dirty="0" smtClean="0"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cs typeface="Times New Roman" panose="02020603050405020304" pitchFamily="18" charset="0"/>
              </a:rPr>
              <a:t>gwahanol</a:t>
            </a:r>
            <a:r>
              <a:rPr lang="en-GB" sz="2400" dirty="0" smtClean="0"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cs typeface="Times New Roman" panose="02020603050405020304" pitchFamily="18" charset="0"/>
              </a:rPr>
              <a:t>i</a:t>
            </a:r>
            <a:r>
              <a:rPr lang="en-GB" sz="2400" dirty="0" smtClean="0"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cs typeface="Times New Roman" panose="02020603050405020304" pitchFamily="18" charset="0"/>
              </a:rPr>
              <a:t>gasglu</a:t>
            </a:r>
            <a:r>
              <a:rPr lang="en-GB" sz="2400" dirty="0" smtClean="0"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cs typeface="Times New Roman" panose="02020603050405020304" pitchFamily="18" charset="0"/>
              </a:rPr>
              <a:t>gymaint</a:t>
            </a:r>
            <a:r>
              <a:rPr lang="en-GB" sz="2400" dirty="0" smtClean="0">
                <a:cs typeface="Times New Roman" panose="02020603050405020304" pitchFamily="18" charset="0"/>
              </a:rPr>
              <a:t> o </a:t>
            </a:r>
            <a:r>
              <a:rPr lang="en-GB" sz="2400" dirty="0" err="1" smtClean="0">
                <a:cs typeface="Times New Roman" panose="02020603050405020304" pitchFamily="18" charset="0"/>
              </a:rPr>
              <a:t>wybodaeth</a:t>
            </a:r>
            <a:r>
              <a:rPr lang="en-GB" sz="2400" dirty="0" smtClean="0">
                <a:cs typeface="Times New Roman" panose="02020603050405020304" pitchFamily="18" charset="0"/>
              </a:rPr>
              <a:t> â </a:t>
            </a:r>
            <a:r>
              <a:rPr lang="en-GB" sz="2400" dirty="0" err="1" smtClean="0">
                <a:cs typeface="Times New Roman" panose="02020603050405020304" pitchFamily="18" charset="0"/>
              </a:rPr>
              <a:t>phosibl</a:t>
            </a:r>
            <a:r>
              <a:rPr lang="en-GB" sz="2400" dirty="0" smtClean="0">
                <a:cs typeface="Times New Roman" panose="02020603050405020304" pitchFamily="18" charset="0"/>
              </a:rPr>
              <a:t>  (</a:t>
            </a:r>
            <a:r>
              <a:rPr lang="en-GB" sz="2400" dirty="0" err="1" smtClean="0">
                <a:cs typeface="Times New Roman" panose="02020603050405020304" pitchFamily="18" charset="0"/>
              </a:rPr>
              <a:t>Heb</a:t>
            </a:r>
            <a:r>
              <a:rPr lang="en-GB" sz="2400" dirty="0" smtClean="0"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cs typeface="Times New Roman" panose="02020603050405020304" pitchFamily="18" charset="0"/>
              </a:rPr>
              <a:t>edrych</a:t>
            </a:r>
            <a:r>
              <a:rPr lang="en-GB" sz="2400" dirty="0" smtClean="0"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cs typeface="Times New Roman" panose="02020603050405020304" pitchFamily="18" charset="0"/>
              </a:rPr>
              <a:t>ar</a:t>
            </a:r>
            <a:r>
              <a:rPr lang="en-GB" sz="2400" dirty="0" smtClean="0"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cs typeface="Times New Roman" panose="02020603050405020304" pitchFamily="18" charset="0"/>
              </a:rPr>
              <a:t>ffynonellau</a:t>
            </a:r>
            <a:r>
              <a:rPr lang="en-GB" sz="2400" dirty="0" smtClean="0"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cs typeface="Times New Roman" panose="02020603050405020304" pitchFamily="18" charset="0"/>
              </a:rPr>
              <a:t>na</a:t>
            </a:r>
            <a:r>
              <a:rPr lang="en-GB" sz="2400" dirty="0" smtClean="0"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cs typeface="Times New Roman" panose="02020603050405020304" pitchFamily="18" charset="0"/>
              </a:rPr>
              <a:t>thaflen</a:t>
            </a:r>
            <a:r>
              <a:rPr lang="en-GB" sz="2400" dirty="0" smtClean="0">
                <a:cs typeface="Times New Roman" panose="02020603050405020304" pitchFamily="18" charset="0"/>
              </a:rPr>
              <a:t> A3 y </a:t>
            </a:r>
            <a:r>
              <a:rPr lang="en-GB" sz="2400" dirty="0" err="1" smtClean="0">
                <a:cs typeface="Times New Roman" panose="02020603050405020304" pitchFamily="18" charset="0"/>
              </a:rPr>
              <a:t>grŵp</a:t>
            </a:r>
            <a:r>
              <a:rPr lang="en-GB" sz="2400" dirty="0" smtClean="0"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2400" dirty="0"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err="1" smtClean="0">
                <a:cs typeface="Times New Roman" panose="02020603050405020304" pitchFamily="18" charset="0"/>
              </a:rPr>
              <a:t>Rhaid</a:t>
            </a:r>
            <a:r>
              <a:rPr lang="en-GB" sz="2400" dirty="0" smtClean="0"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cs typeface="Times New Roman" panose="02020603050405020304" pitchFamily="18" charset="0"/>
              </a:rPr>
              <a:t>i</a:t>
            </a:r>
            <a:r>
              <a:rPr lang="en-GB" sz="2400" dirty="0" smtClean="0"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cs typeface="Times New Roman" panose="02020603050405020304" pitchFamily="18" charset="0"/>
              </a:rPr>
              <a:t>aelodau’r</a:t>
            </a:r>
            <a:r>
              <a:rPr lang="en-GB" sz="2400" dirty="0" smtClean="0"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cs typeface="Times New Roman" panose="02020603050405020304" pitchFamily="18" charset="0"/>
              </a:rPr>
              <a:t>grwp</a:t>
            </a:r>
            <a:r>
              <a:rPr lang="en-GB" sz="2400" dirty="0" smtClean="0"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cs typeface="Times New Roman" panose="02020603050405020304" pitchFamily="18" charset="0"/>
              </a:rPr>
              <a:t>sydd</a:t>
            </a:r>
            <a:r>
              <a:rPr lang="en-GB" sz="2400" dirty="0" smtClean="0"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cs typeface="Times New Roman" panose="02020603050405020304" pitchFamily="18" charset="0"/>
              </a:rPr>
              <a:t>yn</a:t>
            </a:r>
            <a:r>
              <a:rPr lang="en-GB" sz="2400" dirty="0" smtClean="0"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cs typeface="Times New Roman" panose="02020603050405020304" pitchFamily="18" charset="0"/>
              </a:rPr>
              <a:t>weddill</a:t>
            </a:r>
            <a:r>
              <a:rPr lang="en-GB" sz="2400" dirty="0" smtClean="0">
                <a:cs typeface="Times New Roman" panose="02020603050405020304" pitchFamily="18" charset="0"/>
              </a:rPr>
              <a:t>, </a:t>
            </a:r>
            <a:r>
              <a:rPr lang="en-GB" sz="2400" dirty="0" err="1" smtClean="0">
                <a:cs typeface="Times New Roman" panose="02020603050405020304" pitchFamily="18" charset="0"/>
              </a:rPr>
              <a:t>roi</a:t>
            </a:r>
            <a:r>
              <a:rPr lang="en-GB" sz="2400" dirty="0" smtClean="0"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cs typeface="Times New Roman" panose="02020603050405020304" pitchFamily="18" charset="0"/>
              </a:rPr>
              <a:t>gwybodaeth</a:t>
            </a:r>
            <a:r>
              <a:rPr lang="en-GB" sz="2400" dirty="0" smtClean="0"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cs typeface="Times New Roman" panose="02020603050405020304" pitchFamily="18" charset="0"/>
              </a:rPr>
              <a:t>i</a:t>
            </a:r>
            <a:r>
              <a:rPr lang="en-GB" sz="2400" dirty="0" smtClean="0"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cs typeface="Times New Roman" panose="02020603050405020304" pitchFamily="18" charset="0"/>
              </a:rPr>
              <a:t>aelodau</a:t>
            </a:r>
            <a:r>
              <a:rPr lang="en-GB" sz="2400" dirty="0" smtClean="0">
                <a:cs typeface="Times New Roman" panose="02020603050405020304" pitchFamily="18" charset="0"/>
              </a:rPr>
              <a:t> o </a:t>
            </a:r>
            <a:r>
              <a:rPr lang="en-GB" sz="2400" dirty="0" err="1" smtClean="0">
                <a:cs typeface="Times New Roman" panose="02020603050405020304" pitchFamily="18" charset="0"/>
              </a:rPr>
              <a:t>grwpiau</a:t>
            </a:r>
            <a:r>
              <a:rPr lang="en-GB" sz="2400" dirty="0" smtClean="0"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cs typeface="Times New Roman" panose="02020603050405020304" pitchFamily="18" charset="0"/>
              </a:rPr>
              <a:t>eraill</a:t>
            </a:r>
            <a:r>
              <a:rPr lang="en-GB" sz="2400" dirty="0" smtClean="0"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cs typeface="Times New Roman" panose="02020603050405020304" pitchFamily="18" charset="0"/>
              </a:rPr>
              <a:t>sy’n</a:t>
            </a:r>
            <a:r>
              <a:rPr lang="en-GB" sz="2400" dirty="0" smtClean="0"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cs typeface="Times New Roman" panose="02020603050405020304" pitchFamily="18" charset="0"/>
              </a:rPr>
              <a:t>ymweld</a:t>
            </a:r>
            <a:r>
              <a:rPr lang="en-GB" sz="2400" dirty="0" smtClean="0">
                <a:cs typeface="Times New Roman" panose="02020603050405020304" pitchFamily="18" charset="0"/>
              </a:rPr>
              <a:t> â </a:t>
            </a:r>
            <a:r>
              <a:rPr lang="en-GB" sz="2400" dirty="0" err="1" smtClean="0">
                <a:cs typeface="Times New Roman" panose="02020603050405020304" pitchFamily="18" charset="0"/>
              </a:rPr>
              <a:t>nhw</a:t>
            </a:r>
            <a:r>
              <a:rPr lang="en-GB" sz="2400" dirty="0" smtClean="0">
                <a:cs typeface="Times New Roman" panose="02020603050405020304" pitchFamily="18" charset="0"/>
              </a:rPr>
              <a:t>. (</a:t>
            </a:r>
            <a:r>
              <a:rPr lang="en-GB" sz="2400" dirty="0" err="1" smtClean="0">
                <a:cs typeface="Times New Roman" panose="02020603050405020304" pitchFamily="18" charset="0"/>
              </a:rPr>
              <a:t>Heb</a:t>
            </a:r>
            <a:r>
              <a:rPr lang="en-GB" sz="2400" dirty="0" smtClean="0"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cs typeface="Times New Roman" panose="02020603050405020304" pitchFamily="18" charset="0"/>
              </a:rPr>
              <a:t>iddynt</a:t>
            </a:r>
            <a:r>
              <a:rPr lang="en-GB" sz="2400" dirty="0" smtClean="0">
                <a:cs typeface="Times New Roman" panose="02020603050405020304" pitchFamily="18" charset="0"/>
              </a:rPr>
              <a:t> weld </a:t>
            </a:r>
            <a:r>
              <a:rPr lang="en-GB" sz="2400" dirty="0" err="1" smtClean="0">
                <a:cs typeface="Times New Roman" panose="02020603050405020304" pitchFamily="18" charset="0"/>
              </a:rPr>
              <a:t>eich</a:t>
            </a:r>
            <a:r>
              <a:rPr lang="en-GB" sz="2400" dirty="0" smtClean="0"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cs typeface="Times New Roman" panose="02020603050405020304" pitchFamily="18" charset="0"/>
              </a:rPr>
              <a:t>ffynonellau</a:t>
            </a:r>
            <a:r>
              <a:rPr lang="en-GB" sz="2400" dirty="0" smtClean="0"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cs typeface="Times New Roman" panose="02020603050405020304" pitchFamily="18" charset="0"/>
              </a:rPr>
              <a:t>grŵp</a:t>
            </a:r>
            <a:r>
              <a:rPr lang="en-GB" sz="2400" dirty="0" smtClean="0"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cs typeface="Times New Roman" panose="02020603050405020304" pitchFamily="18" charset="0"/>
              </a:rPr>
              <a:t>na</a:t>
            </a:r>
            <a:r>
              <a:rPr lang="en-GB" sz="2400" dirty="0" smtClean="0"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cs typeface="Times New Roman" panose="02020603050405020304" pitchFamily="18" charset="0"/>
              </a:rPr>
              <a:t>thaflen</a:t>
            </a:r>
            <a:r>
              <a:rPr lang="en-GB" sz="2400" dirty="0" smtClean="0">
                <a:cs typeface="Times New Roman" panose="02020603050405020304" pitchFamily="18" charset="0"/>
              </a:rPr>
              <a:t> A3)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08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67544" y="548680"/>
            <a:ext cx="64087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u="sng" dirty="0" err="1" smtClean="0">
                <a:solidFill>
                  <a:srgbClr val="FF0000"/>
                </a:solidFill>
              </a:rPr>
              <a:t>Cwestiynau</a:t>
            </a:r>
            <a:r>
              <a:rPr lang="en-GB" sz="2000" b="1" u="sng" dirty="0" smtClean="0">
                <a:solidFill>
                  <a:srgbClr val="FF0000"/>
                </a:solidFill>
              </a:rPr>
              <a:t> </a:t>
            </a:r>
            <a:r>
              <a:rPr lang="en-GB" sz="2000" b="1" u="sng" dirty="0" err="1">
                <a:solidFill>
                  <a:srgbClr val="FF0000"/>
                </a:solidFill>
              </a:rPr>
              <a:t>i</a:t>
            </a:r>
            <a:r>
              <a:rPr lang="en-GB" sz="2000" b="1" u="sng" dirty="0" err="1" smtClean="0">
                <a:solidFill>
                  <a:srgbClr val="FF0000"/>
                </a:solidFill>
              </a:rPr>
              <a:t>’w</a:t>
            </a:r>
            <a:r>
              <a:rPr lang="en-GB" sz="2000" b="1" u="sng" dirty="0" smtClean="0">
                <a:solidFill>
                  <a:srgbClr val="FF0000"/>
                </a:solidFill>
              </a:rPr>
              <a:t> </a:t>
            </a:r>
            <a:r>
              <a:rPr lang="en-GB" sz="2000" b="1" u="sng" dirty="0" err="1" smtClean="0">
                <a:solidFill>
                  <a:srgbClr val="FF0000"/>
                </a:solidFill>
              </a:rPr>
              <a:t>cadw</a:t>
            </a:r>
            <a:r>
              <a:rPr lang="en-GB" sz="2000" b="1" u="sng" dirty="0" smtClean="0">
                <a:solidFill>
                  <a:srgbClr val="FF0000"/>
                </a:solidFill>
              </a:rPr>
              <a:t> </a:t>
            </a:r>
            <a:r>
              <a:rPr lang="en-GB" sz="2000" b="1" u="sng" dirty="0" err="1" smtClean="0">
                <a:solidFill>
                  <a:srgbClr val="FF0000"/>
                </a:solidFill>
              </a:rPr>
              <a:t>mewn</a:t>
            </a:r>
            <a:r>
              <a:rPr lang="en-GB" sz="2000" b="1" u="sng" dirty="0" smtClean="0">
                <a:solidFill>
                  <a:srgbClr val="FF0000"/>
                </a:solidFill>
              </a:rPr>
              <a:t> </a:t>
            </a:r>
            <a:r>
              <a:rPr lang="en-GB" sz="2000" b="1" u="sng" dirty="0" err="1" smtClean="0">
                <a:solidFill>
                  <a:srgbClr val="FF0000"/>
                </a:solidFill>
              </a:rPr>
              <a:t>cof</a:t>
            </a:r>
            <a:r>
              <a:rPr lang="en-GB" sz="2000" b="1" u="sng" dirty="0" smtClean="0">
                <a:solidFill>
                  <a:srgbClr val="FF0000"/>
                </a:solidFill>
              </a:rPr>
              <a:t> </a:t>
            </a:r>
            <a:r>
              <a:rPr lang="en-GB" sz="2000" b="1" u="sng" dirty="0" err="1" smtClean="0">
                <a:solidFill>
                  <a:srgbClr val="FF0000"/>
                </a:solidFill>
              </a:rPr>
              <a:t>wrth</a:t>
            </a:r>
            <a:r>
              <a:rPr lang="en-GB" sz="2000" b="1" u="sng" dirty="0" smtClean="0">
                <a:solidFill>
                  <a:srgbClr val="FF0000"/>
                </a:solidFill>
              </a:rPr>
              <a:t> </a:t>
            </a:r>
            <a:r>
              <a:rPr lang="en-GB" sz="2000" b="1" u="sng" dirty="0" err="1" smtClean="0">
                <a:solidFill>
                  <a:srgbClr val="FF0000"/>
                </a:solidFill>
              </a:rPr>
              <a:t>i</a:t>
            </a:r>
            <a:r>
              <a:rPr lang="en-GB" sz="2000" b="1" u="sng" dirty="0" smtClean="0">
                <a:solidFill>
                  <a:srgbClr val="FF0000"/>
                </a:solidFill>
              </a:rPr>
              <a:t> chi </a:t>
            </a:r>
            <a:r>
              <a:rPr lang="en-GB" sz="2000" b="1" u="sng" dirty="0" err="1" smtClean="0">
                <a:solidFill>
                  <a:srgbClr val="FF0000"/>
                </a:solidFill>
              </a:rPr>
              <a:t>gynllunio’ch</a:t>
            </a:r>
            <a:r>
              <a:rPr lang="en-GB" sz="2000" b="1" u="sng" dirty="0" smtClean="0">
                <a:solidFill>
                  <a:srgbClr val="FF0000"/>
                </a:solidFill>
              </a:rPr>
              <a:t> </a:t>
            </a:r>
            <a:r>
              <a:rPr lang="en-GB" sz="2000" b="1" u="sng" dirty="0" err="1" smtClean="0">
                <a:solidFill>
                  <a:srgbClr val="FF0000"/>
                </a:solidFill>
              </a:rPr>
              <a:t>cyflwyniad</a:t>
            </a:r>
            <a:r>
              <a:rPr lang="en-GB" sz="2000" b="1" u="sng" dirty="0" smtClean="0">
                <a:solidFill>
                  <a:srgbClr val="FF0000"/>
                </a:solidFill>
              </a:rPr>
              <a:t>.</a:t>
            </a:r>
          </a:p>
          <a:p>
            <a:pPr lvl="0"/>
            <a:endParaRPr lang="en-GB" sz="2000" dirty="0" smtClean="0"/>
          </a:p>
          <a:p>
            <a:pPr lvl="0"/>
            <a:r>
              <a:rPr lang="en-GB" sz="2000" dirty="0" smtClean="0"/>
              <a:t>Beth </a:t>
            </a:r>
            <a:r>
              <a:rPr lang="en-GB" sz="2000" dirty="0" err="1" smtClean="0"/>
              <a:t>oedd</a:t>
            </a:r>
            <a:r>
              <a:rPr lang="en-GB" sz="2000" dirty="0" smtClean="0"/>
              <a:t>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digwydd</a:t>
            </a:r>
            <a:r>
              <a:rPr lang="en-GB" sz="2000" dirty="0" smtClean="0"/>
              <a:t> </a:t>
            </a:r>
            <a:r>
              <a:rPr lang="en-GB" sz="2000" dirty="0" err="1" smtClean="0"/>
              <a:t>ym</a:t>
            </a:r>
            <a:r>
              <a:rPr lang="en-GB" sz="2000" dirty="0" smtClean="0"/>
              <a:t> </a:t>
            </a:r>
            <a:r>
              <a:rPr lang="en-GB" sz="2000" dirty="0" err="1" smtClean="0"/>
              <a:t>Mharc</a:t>
            </a:r>
            <a:r>
              <a:rPr lang="en-GB" sz="2000" dirty="0" smtClean="0"/>
              <a:t> </a:t>
            </a:r>
            <a:r>
              <a:rPr lang="en-GB" sz="2000" dirty="0" err="1"/>
              <a:t>Gwledig</a:t>
            </a:r>
            <a:r>
              <a:rPr lang="en-GB" sz="2000"/>
              <a:t> </a:t>
            </a:r>
            <a:r>
              <a:rPr lang="en-GB" sz="2000" smtClean="0"/>
              <a:t>Pen-bre</a:t>
            </a:r>
            <a:r>
              <a:rPr lang="en-GB" sz="2000" dirty="0" smtClean="0"/>
              <a:t> a </a:t>
            </a:r>
            <a:r>
              <a:rPr lang="en-GB" sz="2000" dirty="0" err="1" smtClean="0"/>
              <a:t>pham</a:t>
            </a:r>
            <a:r>
              <a:rPr lang="en-GB" sz="2000" dirty="0" smtClean="0"/>
              <a:t>?</a:t>
            </a:r>
          </a:p>
          <a:p>
            <a:pPr lvl="0"/>
            <a:endParaRPr lang="en-GB" sz="2000" dirty="0"/>
          </a:p>
          <a:p>
            <a:pPr lvl="0"/>
            <a:r>
              <a:rPr lang="en-GB" sz="2000" dirty="0" err="1" smtClean="0"/>
              <a:t>Pwy</a:t>
            </a:r>
            <a:r>
              <a:rPr lang="en-GB" sz="2000" dirty="0" smtClean="0"/>
              <a:t> </a:t>
            </a:r>
            <a:r>
              <a:rPr lang="en-GB" sz="2000" dirty="0" err="1" smtClean="0"/>
              <a:t>oedd</a:t>
            </a:r>
            <a:r>
              <a:rPr lang="en-GB" sz="2000" dirty="0" smtClean="0"/>
              <a:t> Gabrielle </a:t>
            </a:r>
            <a:r>
              <a:rPr lang="en-GB" sz="2000" dirty="0"/>
              <a:t>West</a:t>
            </a:r>
            <a:r>
              <a:rPr lang="en-GB" sz="2000" dirty="0" smtClean="0"/>
              <a:t>?</a:t>
            </a:r>
          </a:p>
          <a:p>
            <a:pPr lvl="0"/>
            <a:endParaRPr lang="en-GB" sz="2000" dirty="0"/>
          </a:p>
          <a:p>
            <a:pPr lvl="0"/>
            <a:r>
              <a:rPr lang="en-GB" sz="2000" dirty="0" err="1" smtClean="0"/>
              <a:t>Pwy</a:t>
            </a:r>
            <a:r>
              <a:rPr lang="en-GB" sz="2000" dirty="0" smtClean="0"/>
              <a:t> </a:t>
            </a:r>
            <a:r>
              <a:rPr lang="en-GB" sz="2000" dirty="0" err="1" smtClean="0"/>
              <a:t>oedd</a:t>
            </a:r>
            <a:r>
              <a:rPr lang="en-GB" sz="2000" dirty="0" smtClean="0"/>
              <a:t>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gweithio</a:t>
            </a:r>
            <a:r>
              <a:rPr lang="en-GB" sz="2000" dirty="0" smtClean="0"/>
              <a:t> </a:t>
            </a:r>
            <a:r>
              <a:rPr lang="en-GB" sz="2000" dirty="0" err="1" smtClean="0"/>
              <a:t>ym</a:t>
            </a:r>
            <a:r>
              <a:rPr lang="en-GB" sz="2000" dirty="0" smtClean="0"/>
              <a:t> </a:t>
            </a:r>
            <a:r>
              <a:rPr lang="en-GB" sz="2000" dirty="0" err="1" smtClean="0"/>
              <a:t>Mharc</a:t>
            </a:r>
            <a:r>
              <a:rPr lang="en-GB" sz="2000" dirty="0" smtClean="0"/>
              <a:t> </a:t>
            </a:r>
            <a:r>
              <a:rPr lang="en-GB" sz="2000" dirty="0" err="1"/>
              <a:t>Gwledig</a:t>
            </a:r>
            <a:r>
              <a:rPr lang="en-GB" sz="2000" dirty="0"/>
              <a:t> </a:t>
            </a:r>
            <a:r>
              <a:rPr lang="en-GB" sz="2000" dirty="0" smtClean="0"/>
              <a:t>Pen-</a:t>
            </a:r>
            <a:r>
              <a:rPr lang="en-GB" sz="2000" dirty="0" err="1" smtClean="0"/>
              <a:t>bre</a:t>
            </a:r>
            <a:r>
              <a:rPr lang="en-GB" sz="2000" dirty="0" smtClean="0"/>
              <a:t>?</a:t>
            </a:r>
          </a:p>
          <a:p>
            <a:pPr lvl="0"/>
            <a:endParaRPr lang="en-GB" sz="2000" dirty="0"/>
          </a:p>
          <a:p>
            <a:pPr lvl="0"/>
            <a:r>
              <a:rPr lang="en-GB" sz="2000" dirty="0" err="1" smtClean="0"/>
              <a:t>Sut</a:t>
            </a:r>
            <a:r>
              <a:rPr lang="en-GB" sz="2000" dirty="0" smtClean="0"/>
              <a:t> </a:t>
            </a:r>
            <a:r>
              <a:rPr lang="en-GB" sz="2000" dirty="0" err="1" smtClean="0"/>
              <a:t>beth</a:t>
            </a:r>
            <a:r>
              <a:rPr lang="en-GB" sz="2000" dirty="0" smtClean="0"/>
              <a:t> </a:t>
            </a:r>
            <a:r>
              <a:rPr lang="en-GB" sz="2000" dirty="0" err="1" smtClean="0"/>
              <a:t>oedd</a:t>
            </a:r>
            <a:r>
              <a:rPr lang="en-GB" sz="2000" dirty="0" smtClean="0"/>
              <a:t> </a:t>
            </a:r>
            <a:r>
              <a:rPr lang="en-GB" sz="2000" dirty="0" err="1" smtClean="0"/>
              <a:t>yr</a:t>
            </a:r>
            <a:r>
              <a:rPr lang="en-GB" sz="2000" dirty="0" smtClean="0"/>
              <a:t> </a:t>
            </a:r>
            <a:r>
              <a:rPr lang="en-GB" sz="2000" dirty="0" err="1" smtClean="0"/>
              <a:t>amodau</a:t>
            </a:r>
            <a:r>
              <a:rPr lang="en-GB" sz="2000" dirty="0" smtClean="0"/>
              <a:t>? </a:t>
            </a:r>
            <a:r>
              <a:rPr lang="en-GB" sz="2000" dirty="0" err="1" smtClean="0"/>
              <a:t>Fyddech</a:t>
            </a:r>
            <a:r>
              <a:rPr lang="en-GB" sz="2000" dirty="0" smtClean="0"/>
              <a:t> </a:t>
            </a:r>
            <a:r>
              <a:rPr lang="en-GB" sz="2000" dirty="0" err="1" smtClean="0"/>
              <a:t>chi’n</a:t>
            </a:r>
            <a:r>
              <a:rPr lang="en-GB" sz="2000" dirty="0" smtClean="0"/>
              <a:t> </a:t>
            </a:r>
            <a:r>
              <a:rPr lang="en-GB" sz="2000" dirty="0" err="1" smtClean="0"/>
              <a:t>gweithio</a:t>
            </a:r>
            <a:r>
              <a:rPr lang="en-GB" sz="2000" dirty="0" smtClean="0"/>
              <a:t> </a:t>
            </a:r>
            <a:r>
              <a:rPr lang="en-GB" sz="2000" dirty="0" err="1" smtClean="0"/>
              <a:t>yno</a:t>
            </a:r>
            <a:r>
              <a:rPr lang="en-GB" sz="2000" dirty="0" smtClean="0"/>
              <a:t>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739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Sarah\AppData\Local\Microsoft\Windows\Temporary Internet Files\Content.IE5\FX340T1A\MC91021635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00808"/>
            <a:ext cx="436245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890304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Mae’n</a:t>
            </a:r>
            <a:r>
              <a:rPr lang="en-GB" sz="2800" dirty="0" smtClean="0"/>
              <a:t> </a:t>
            </a:r>
            <a:r>
              <a:rPr lang="en-GB" sz="2800" dirty="0" err="1" smtClean="0"/>
              <a:t>amser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/>
              <a:t> </a:t>
            </a:r>
            <a:r>
              <a:rPr lang="en-GB" sz="2800" smtClean="0"/>
              <a:t>chi rannu’r</a:t>
            </a:r>
            <a:r>
              <a:rPr lang="en-GB" sz="2800" dirty="0" smtClean="0"/>
              <a:t> </a:t>
            </a:r>
            <a:r>
              <a:rPr lang="en-GB" sz="2800" dirty="0" err="1" smtClean="0"/>
              <a:t>hyn</a:t>
            </a:r>
            <a:r>
              <a:rPr lang="en-GB" sz="2800" dirty="0" smtClean="0"/>
              <a:t> </a:t>
            </a:r>
            <a:r>
              <a:rPr lang="en-GB" sz="2800" dirty="0" err="1" smtClean="0"/>
              <a:t>yr</a:t>
            </a:r>
            <a:r>
              <a:rPr lang="en-GB" sz="2800" dirty="0" smtClean="0"/>
              <a:t> </a:t>
            </a:r>
            <a:r>
              <a:rPr lang="en-GB" sz="2800" dirty="0" err="1" smtClean="0"/>
              <a:t>ydych</a:t>
            </a:r>
            <a:r>
              <a:rPr lang="en-GB" sz="2800" dirty="0" smtClean="0"/>
              <a:t> </a:t>
            </a:r>
            <a:r>
              <a:rPr lang="en-GB" sz="2800" dirty="0" err="1" smtClean="0"/>
              <a:t>wedi</a:t>
            </a:r>
            <a:r>
              <a:rPr lang="en-GB" sz="2800" dirty="0" smtClean="0"/>
              <a:t> </a:t>
            </a:r>
            <a:r>
              <a:rPr lang="en-GB" sz="2800" dirty="0" err="1" smtClean="0"/>
              <a:t>ei</a:t>
            </a:r>
            <a:r>
              <a:rPr lang="en-GB" sz="2800" dirty="0" smtClean="0"/>
              <a:t> </a:t>
            </a:r>
            <a:r>
              <a:rPr lang="en-GB" sz="2800" dirty="0" err="1" smtClean="0"/>
              <a:t>ddysgu</a:t>
            </a:r>
            <a:r>
              <a:rPr lang="en-GB" sz="2800" dirty="0" smtClean="0"/>
              <a:t>!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589241"/>
            <a:ext cx="2087968" cy="8916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58" y="5589241"/>
            <a:ext cx="2245690" cy="9486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676" y="5516140"/>
            <a:ext cx="1542284" cy="10475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611453"/>
            <a:ext cx="2344438" cy="80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8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160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Rees</dc:creator>
  <cp:lastModifiedBy>Mari George</cp:lastModifiedBy>
  <cp:revision>20</cp:revision>
  <cp:lastPrinted>2016-09-12T10:08:49Z</cp:lastPrinted>
  <dcterms:created xsi:type="dcterms:W3CDTF">2016-02-11T09:51:20Z</dcterms:created>
  <dcterms:modified xsi:type="dcterms:W3CDTF">2016-09-14T14:33:58Z</dcterms:modified>
</cp:coreProperties>
</file>