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3" r:id="rId5"/>
    <p:sldId id="264" r:id="rId6"/>
    <p:sldId id="261" r:id="rId7"/>
    <p:sldId id="257" r:id="rId8"/>
    <p:sldId id="260" r:id="rId9"/>
    <p:sldId id="270" r:id="rId10"/>
    <p:sldId id="271" r:id="rId11"/>
    <p:sldId id="272" r:id="rId12"/>
    <p:sldId id="259" r:id="rId13"/>
    <p:sldId id="258" r:id="rId14"/>
    <p:sldId id="269" r:id="rId15"/>
    <p:sldId id="27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0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3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5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4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0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8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7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2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6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F1A-22C8-4F75-B4E1-F95747323307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AE771-2060-48A3-8F71-A5D0C9AB1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00924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75413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00924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1479" y="13407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 smtClean="0"/>
              <a:t>Cydwybodol</a:t>
            </a:r>
            <a:endParaRPr lang="en-GB" sz="2800" dirty="0" smtClean="0"/>
          </a:p>
          <a:p>
            <a:pPr algn="ctr"/>
            <a:r>
              <a:rPr lang="en-GB" sz="2800" dirty="0" smtClean="0"/>
              <a:t> </a:t>
            </a:r>
            <a:endParaRPr lang="en-GB" sz="2800" dirty="0"/>
          </a:p>
          <a:p>
            <a:pPr algn="ctr"/>
            <a:r>
              <a:rPr lang="en-GB" sz="2800" dirty="0"/>
              <a:t>Hanes – </a:t>
            </a:r>
            <a:r>
              <a:rPr lang="en-GB" sz="2800" dirty="0" err="1"/>
              <a:t>Gwers</a:t>
            </a:r>
            <a:r>
              <a:rPr lang="en-GB" sz="2800" dirty="0"/>
              <a:t> 1</a:t>
            </a:r>
          </a:p>
        </p:txBody>
      </p:sp>
      <p:pic>
        <p:nvPicPr>
          <p:cNvPr id="8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53" y="5565196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84" y="317695"/>
            <a:ext cx="4170240" cy="62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4" y="291701"/>
            <a:ext cx="7876979" cy="62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97" y="3158933"/>
            <a:ext cx="22014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5799388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/>
              <a:t>"The White Feather: A Sketch of </a:t>
            </a:r>
            <a:r>
              <a:rPr lang="en-GB" sz="1400" b="1" i="1" dirty="0" smtClean="0"/>
              <a:t>English Recruiting</a:t>
            </a:r>
            <a:r>
              <a:rPr lang="en-GB" sz="1400" b="1" i="1" dirty="0"/>
              <a:t>", Collier’s Weekly (1914)</a:t>
            </a:r>
            <a:endParaRPr lang="en-GB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5328592" cy="5220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6886" y="1197093"/>
            <a:ext cx="2501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Beth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hon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ddweud</a:t>
            </a:r>
            <a:r>
              <a:rPr lang="en-GB" dirty="0"/>
              <a:t> </a:t>
            </a:r>
            <a:r>
              <a:rPr lang="en-GB" dirty="0" err="1"/>
              <a:t>wrthym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ffynhonnell</a:t>
            </a:r>
            <a:r>
              <a:rPr lang="en-GB" dirty="0"/>
              <a:t> hon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unochrog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93503" cy="1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91333"/>
            <a:ext cx="4608512" cy="61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28184" y="1074965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Gwneud</a:t>
            </a:r>
            <a:r>
              <a:rPr lang="en-GB" b="1" dirty="0"/>
              <a:t> </a:t>
            </a:r>
            <a:r>
              <a:rPr lang="en-GB" b="1" dirty="0" err="1"/>
              <a:t>cais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gael</a:t>
            </a:r>
            <a:r>
              <a:rPr lang="en-GB" b="1" dirty="0"/>
              <a:t> </a:t>
            </a:r>
            <a:r>
              <a:rPr lang="en-GB" b="1" dirty="0" err="1"/>
              <a:t>eich</a:t>
            </a:r>
            <a:r>
              <a:rPr lang="en-GB" b="1" dirty="0"/>
              <a:t> </a:t>
            </a:r>
            <a:r>
              <a:rPr lang="en-GB" b="1" dirty="0" err="1"/>
              <a:t>esgusodi</a:t>
            </a:r>
            <a:r>
              <a:rPr lang="en-GB" b="1" dirty="0" smtClean="0"/>
              <a:t>.</a:t>
            </a:r>
          </a:p>
          <a:p>
            <a:endParaRPr lang="en-GB" dirty="0"/>
          </a:p>
          <a:p>
            <a:r>
              <a:rPr lang="en-GB" dirty="0" err="1"/>
              <a:t>Dychmygwch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bod </a:t>
            </a:r>
            <a:r>
              <a:rPr lang="en-GB" dirty="0" err="1"/>
              <a:t>nawr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oedolyn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, </a:t>
            </a:r>
            <a:r>
              <a:rPr lang="en-GB" dirty="0" err="1"/>
              <a:t>llenwch</a:t>
            </a:r>
            <a:r>
              <a:rPr lang="en-GB" dirty="0"/>
              <a:t> y </a:t>
            </a:r>
            <a:r>
              <a:rPr lang="en-GB" dirty="0" err="1"/>
              <a:t>ffurflen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byddech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wrthwynebydd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err="1"/>
              <a:t>Eglurwch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rhesymau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fanwl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ddymuno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esgusodi</a:t>
            </a:r>
            <a:r>
              <a:rPr lang="en-GB" dirty="0"/>
              <a:t> </a:t>
            </a:r>
            <a:r>
              <a:rPr lang="en-GB" dirty="0" err="1"/>
              <a:t>rhag</a:t>
            </a:r>
            <a:r>
              <a:rPr lang="en-GB" dirty="0"/>
              <a:t> </a:t>
            </a:r>
            <a:r>
              <a:rPr lang="en-GB" dirty="0" err="1"/>
              <a:t>gorfodaeth</a:t>
            </a:r>
            <a:r>
              <a:rPr lang="en-GB" dirty="0"/>
              <a:t> </a:t>
            </a:r>
            <a:r>
              <a:rPr lang="en-GB" dirty="0" err="1"/>
              <a:t>filwrol</a:t>
            </a:r>
            <a:r>
              <a:rPr lang="en-GB" dirty="0"/>
              <a:t>.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2055"/>
            <a:ext cx="534702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0860" y="476672"/>
            <a:ext cx="81542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err="1"/>
              <a:t>Cais</a:t>
            </a:r>
            <a:r>
              <a:rPr lang="en-GB" u="sng" dirty="0"/>
              <a:t> </a:t>
            </a:r>
            <a:r>
              <a:rPr lang="en-GB" u="sng" dirty="0" err="1"/>
              <a:t>i</a:t>
            </a:r>
            <a:r>
              <a:rPr lang="en-GB" u="sng" dirty="0"/>
              <a:t> </a:t>
            </a:r>
            <a:r>
              <a:rPr lang="en-GB" u="sng" dirty="0" err="1"/>
              <a:t>gael</a:t>
            </a:r>
            <a:r>
              <a:rPr lang="en-GB" u="sng" dirty="0"/>
              <a:t> </a:t>
            </a:r>
            <a:r>
              <a:rPr lang="en-GB" u="sng" dirty="0" err="1"/>
              <a:t>eich</a:t>
            </a:r>
            <a:r>
              <a:rPr lang="en-GB" u="sng" dirty="0"/>
              <a:t> </a:t>
            </a:r>
            <a:r>
              <a:rPr lang="en-GB" u="sng" dirty="0" err="1"/>
              <a:t>esgusodi</a:t>
            </a:r>
            <a:r>
              <a:rPr lang="en-GB" u="sng" dirty="0" smtClean="0"/>
              <a:t>.</a:t>
            </a:r>
          </a:p>
          <a:p>
            <a:pPr algn="ctr"/>
            <a:endParaRPr lang="en-GB" u="sng" dirty="0"/>
          </a:p>
          <a:p>
            <a:r>
              <a:rPr lang="en-GB" dirty="0"/>
              <a:t>(a)  </a:t>
            </a:r>
            <a:r>
              <a:rPr lang="en-GB" dirty="0" err="1"/>
              <a:t>Ar</a:t>
            </a:r>
            <a:r>
              <a:rPr lang="en-GB" dirty="0"/>
              <a:t> y sail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lles</a:t>
            </a:r>
            <a:r>
              <a:rPr lang="en-GB" dirty="0"/>
              <a:t> </a:t>
            </a:r>
            <a:r>
              <a:rPr lang="en-GB" dirty="0" err="1"/>
              <a:t>buddiannau</a:t>
            </a:r>
            <a:r>
              <a:rPr lang="en-GB" dirty="0"/>
              <a:t> </a:t>
            </a:r>
            <a:r>
              <a:rPr lang="en-GB" dirty="0" err="1"/>
              <a:t>cenedlaethol</a:t>
            </a:r>
            <a:r>
              <a:rPr lang="en-GB" dirty="0"/>
              <a:t> y </a:t>
            </a:r>
            <a:r>
              <a:rPr lang="en-GB" dirty="0" err="1"/>
              <a:t>dylai’r</a:t>
            </a:r>
            <a:r>
              <a:rPr lang="en-GB" dirty="0"/>
              <a:t> </a:t>
            </a:r>
            <a:r>
              <a:rPr lang="en-GB" dirty="0" err="1"/>
              <a:t>gŵr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gyflogi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milwrol</a:t>
            </a:r>
            <a:r>
              <a:rPr lang="en-GB" dirty="0"/>
              <a:t>,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ymwneud</a:t>
            </a:r>
            <a:r>
              <a:rPr lang="en-GB" dirty="0"/>
              <a:t> â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y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ymwneud</a:t>
            </a:r>
            <a:r>
              <a:rPr lang="en-GB" dirty="0"/>
              <a:t> ag </a:t>
            </a: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gyson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(b)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sail 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ffaith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lles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buddiannau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cenedlaethol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dylai’r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gŵr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yn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cael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gyflogi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mewn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gwasanaeth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milwrol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ynghlwm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â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gwaith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arall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mae’n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dymuno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ymwneud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ag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ef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GB" dirty="0">
                <a:solidFill>
                  <a:srgbClr val="C00000"/>
                </a:solidFill>
              </a:rPr>
              <a:t>(c)  </a:t>
            </a:r>
            <a:r>
              <a:rPr lang="en-GB" dirty="0" err="1">
                <a:solidFill>
                  <a:srgbClr val="C00000"/>
                </a:solidFill>
              </a:rPr>
              <a:t>Os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yw’n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cael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addysgu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neu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hyfforddi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gyfer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unrhyw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waith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ar</a:t>
            </a:r>
            <a:r>
              <a:rPr lang="en-GB" dirty="0">
                <a:solidFill>
                  <a:srgbClr val="C00000"/>
                </a:solidFill>
              </a:rPr>
              <a:t> sail y </a:t>
            </a:r>
            <a:r>
              <a:rPr lang="en-GB" dirty="0" err="1">
                <a:solidFill>
                  <a:srgbClr val="C00000"/>
                </a:solidFill>
              </a:rPr>
              <a:t>ffaith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fod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er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lles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buddiannau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cenedlaethol</a:t>
            </a:r>
            <a:r>
              <a:rPr lang="en-GB" dirty="0">
                <a:solidFill>
                  <a:srgbClr val="C00000"/>
                </a:solidFill>
              </a:rPr>
              <a:t> y </a:t>
            </a:r>
            <a:r>
              <a:rPr lang="en-GB" dirty="0" err="1">
                <a:solidFill>
                  <a:srgbClr val="C00000"/>
                </a:solidFill>
              </a:rPr>
              <a:t>dylai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yn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lle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cael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gyflogi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mewn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gwasanaeth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milwrol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en-GB" dirty="0" err="1">
                <a:solidFill>
                  <a:srgbClr val="C00000"/>
                </a:solidFill>
              </a:rPr>
              <a:t>barhau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gael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addysgu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neu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ei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hyfforddi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  <a:p>
            <a:r>
              <a:rPr lang="en-GB" dirty="0">
                <a:solidFill>
                  <a:srgbClr val="00B050"/>
                </a:solidFill>
              </a:rPr>
              <a:t>(</a:t>
            </a:r>
            <a:r>
              <a:rPr lang="en-GB" dirty="0" err="1">
                <a:solidFill>
                  <a:srgbClr val="00B050"/>
                </a:solidFill>
              </a:rPr>
              <a:t>ch</a:t>
            </a:r>
            <a:r>
              <a:rPr lang="en-GB" dirty="0">
                <a:solidFill>
                  <a:srgbClr val="00B050"/>
                </a:solidFill>
              </a:rPr>
              <a:t>) </a:t>
            </a:r>
            <a:r>
              <a:rPr lang="en-GB" dirty="0" err="1">
                <a:solidFill>
                  <a:srgbClr val="00B050"/>
                </a:solidFill>
              </a:rPr>
              <a:t>Ar</a:t>
            </a:r>
            <a:r>
              <a:rPr lang="en-GB" dirty="0">
                <a:solidFill>
                  <a:srgbClr val="00B050"/>
                </a:solidFill>
              </a:rPr>
              <a:t> sail y </a:t>
            </a:r>
            <a:r>
              <a:rPr lang="en-GB" dirty="0" err="1">
                <a:solidFill>
                  <a:srgbClr val="00B050"/>
                </a:solidFill>
              </a:rPr>
              <a:t>ffaith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dirty="0" err="1">
                <a:solidFill>
                  <a:srgbClr val="00B050"/>
                </a:solidFill>
              </a:rPr>
              <a:t>byddai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caledi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difrifol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yn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codi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pe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byddai’r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gŵr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yn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cael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alw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wasanaethu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yn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dirty="0" err="1">
                <a:solidFill>
                  <a:srgbClr val="00B050"/>
                </a:solidFill>
              </a:rPr>
              <a:t>fyddin</a:t>
            </a:r>
            <a:r>
              <a:rPr lang="en-GB" dirty="0">
                <a:solidFill>
                  <a:srgbClr val="00B050"/>
                </a:solidFill>
              </a:rPr>
              <a:t>, </a:t>
            </a:r>
            <a:r>
              <a:rPr lang="en-GB" dirty="0" err="1">
                <a:solidFill>
                  <a:srgbClr val="00B050"/>
                </a:solidFill>
              </a:rPr>
              <a:t>yn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sgil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ei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oblygiadau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ariannol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neu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fusnes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eithriadol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neu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sefyllfa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yn</a:t>
            </a:r>
            <a:r>
              <a:rPr lang="en-GB" dirty="0">
                <a:solidFill>
                  <a:srgbClr val="00B050"/>
                </a:solidFill>
              </a:rPr>
              <a:t> y </a:t>
            </a:r>
            <a:r>
              <a:rPr lang="en-GB" dirty="0" err="1">
                <a:solidFill>
                  <a:srgbClr val="00B050"/>
                </a:solidFill>
              </a:rPr>
              <a:t>cartref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(d) </a:t>
            </a:r>
            <a:r>
              <a:rPr lang="en-GB" dirty="0" err="1">
                <a:solidFill>
                  <a:srgbClr val="7030A0"/>
                </a:solidFill>
              </a:rPr>
              <a:t>Ar</a:t>
            </a:r>
            <a:r>
              <a:rPr lang="en-GB" dirty="0">
                <a:solidFill>
                  <a:srgbClr val="7030A0"/>
                </a:solidFill>
              </a:rPr>
              <a:t> sail </a:t>
            </a:r>
            <a:r>
              <a:rPr lang="en-GB" dirty="0" err="1">
                <a:solidFill>
                  <a:srgbClr val="7030A0"/>
                </a:solidFill>
              </a:rPr>
              <a:t>salwch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neu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 err="1">
                <a:solidFill>
                  <a:srgbClr val="7030A0"/>
                </a:solidFill>
              </a:rPr>
              <a:t>wendid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dd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Ar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sail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gwrthwynebiad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cydwybodol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tuag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at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ymgymryd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â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gwasanaeth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ymladdol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/>
              <a:t>(e)  </a:t>
            </a:r>
            <a:r>
              <a:rPr lang="en-GB" dirty="0" err="1"/>
              <a:t>Ar</a:t>
            </a:r>
            <a:r>
              <a:rPr lang="en-GB" dirty="0"/>
              <a:t> sail y </a:t>
            </a:r>
            <a:r>
              <a:rPr lang="en-GB" dirty="0" err="1"/>
              <a:t>ffaith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prif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 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arferol</a:t>
            </a:r>
            <a:r>
              <a:rPr lang="en-GB" dirty="0"/>
              <a:t> y </a:t>
            </a:r>
            <a:r>
              <a:rPr lang="en-GB" dirty="0" err="1"/>
              <a:t>gŵr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gynwysedig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rhestr</a:t>
            </a:r>
            <a:r>
              <a:rPr lang="en-GB" dirty="0"/>
              <a:t> o </a:t>
            </a:r>
            <a:r>
              <a:rPr lang="en-GB" dirty="0" err="1"/>
              <a:t>swyddi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Cyfadran</a:t>
            </a:r>
            <a:r>
              <a:rPr lang="en-GB" dirty="0"/>
              <a:t> y </a:t>
            </a:r>
            <a:r>
              <a:rPr lang="en-GB" dirty="0" err="1"/>
              <a:t>Llywodraeth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ardystio</a:t>
            </a:r>
            <a:r>
              <a:rPr lang="en-GB" dirty="0"/>
              <a:t> </a:t>
            </a:r>
            <a:r>
              <a:rPr lang="en-GB" dirty="0" err="1"/>
              <a:t>i’w</a:t>
            </a:r>
            <a:r>
              <a:rPr lang="en-GB" dirty="0"/>
              <a:t> </a:t>
            </a:r>
            <a:r>
              <a:rPr lang="en-GB" dirty="0" err="1"/>
              <a:t>esgusodi</a:t>
            </a:r>
            <a:endParaRPr lang="en-GB" dirty="0"/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ad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24702"/>
            <a:ext cx="2064645" cy="8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5" name="Picture 3" descr="logo EXTRA Large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82" y="5600924"/>
            <a:ext cx="909755" cy="10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6" name="Picture 4" descr="DA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56" y="5765281"/>
            <a:ext cx="1770247" cy="7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77" name="Picture 5" descr="Wales for peac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649069"/>
            <a:ext cx="944224" cy="8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76470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Llenwch</a:t>
            </a:r>
            <a:r>
              <a:rPr lang="en-GB" dirty="0"/>
              <a:t> y </a:t>
            </a:r>
            <a:r>
              <a:rPr lang="en-GB" dirty="0" err="1"/>
              <a:t>ffurflen</a:t>
            </a:r>
            <a:r>
              <a:rPr lang="en-GB" dirty="0"/>
              <a:t> </a:t>
            </a:r>
            <a:r>
              <a:rPr lang="en-GB" dirty="0" err="1"/>
              <a:t>gartref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gorffen</a:t>
            </a:r>
            <a:r>
              <a:rPr lang="en-GB" dirty="0"/>
              <a:t>.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 </a:t>
            </a:r>
            <a:r>
              <a:rPr lang="en-GB" dirty="0" err="1"/>
              <a:t>nesaf</a:t>
            </a:r>
            <a:r>
              <a:rPr lang="en-GB" dirty="0"/>
              <a:t>,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wynebu</a:t>
            </a:r>
            <a:r>
              <a:rPr lang="en-GB" dirty="0"/>
              <a:t> </a:t>
            </a:r>
            <a:r>
              <a:rPr lang="en-GB" dirty="0" err="1"/>
              <a:t>tribiwnlys</a:t>
            </a:r>
            <a:r>
              <a:rPr lang="en-GB" dirty="0"/>
              <a:t> - </a:t>
            </a:r>
            <a:r>
              <a:rPr lang="en-GB" dirty="0" err="1"/>
              <a:t>Sicrhewch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ddadlau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achos</a:t>
            </a:r>
            <a:r>
              <a:rPr lang="en-GB" dirty="0"/>
              <a:t>!</a:t>
            </a:r>
          </a:p>
        </p:txBody>
      </p:sp>
      <p:pic>
        <p:nvPicPr>
          <p:cNvPr id="8" name="Picture 7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057599" cy="22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Sarah\AppData\Local\Microsoft\Windows\Temporary Internet Files\Content.IE5\37G35Z4R\law-clip-art-5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34663"/>
            <a:ext cx="3600400" cy="334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HIREHALL\trust\Joint HM-Field Services Projects\Calch Project\Publicity\Logos\BBNPA logo\bbnpa Logo_CMY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92578"/>
            <a:ext cx="728680" cy="1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93503" cy="1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5596" y="1606363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Nodau</a:t>
            </a:r>
            <a:endParaRPr lang="en-GB" sz="2800" u="sng" dirty="0" smtClean="0"/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Darganfod</a:t>
            </a:r>
            <a:r>
              <a:rPr lang="en-GB" sz="2800" dirty="0"/>
              <a:t> </a:t>
            </a:r>
            <a:r>
              <a:rPr lang="en-GB" sz="2800" dirty="0" err="1"/>
              <a:t>pwy</a:t>
            </a:r>
            <a:r>
              <a:rPr lang="en-GB" sz="2800" dirty="0"/>
              <a:t> </a:t>
            </a:r>
            <a:r>
              <a:rPr lang="en-GB" sz="2800" dirty="0" err="1"/>
              <a:t>oedd</a:t>
            </a:r>
            <a:r>
              <a:rPr lang="en-GB" sz="2800" dirty="0"/>
              <a:t> y </a:t>
            </a:r>
            <a:r>
              <a:rPr lang="en-GB" sz="2800" dirty="0" err="1"/>
              <a:t>gwrthwynebwyr</a:t>
            </a:r>
            <a:r>
              <a:rPr lang="en-GB" sz="2800" dirty="0"/>
              <a:t> </a:t>
            </a:r>
            <a:r>
              <a:rPr lang="en-GB" sz="2800" dirty="0" err="1"/>
              <a:t>cydwybodol</a:t>
            </a:r>
            <a:r>
              <a:rPr lang="en-GB" sz="2800" dirty="0" smtClean="0"/>
              <a:t>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Archwilio</a:t>
            </a:r>
            <a:r>
              <a:rPr lang="en-GB" sz="2800" dirty="0"/>
              <a:t> pam </a:t>
            </a:r>
            <a:r>
              <a:rPr lang="en-GB" sz="2800" dirty="0" err="1"/>
              <a:t>nad</a:t>
            </a:r>
            <a:r>
              <a:rPr lang="en-GB" sz="2800" dirty="0"/>
              <a:t> </a:t>
            </a:r>
            <a:r>
              <a:rPr lang="en-GB" sz="2800" dirty="0" err="1"/>
              <a:t>oedden</a:t>
            </a:r>
            <a:r>
              <a:rPr lang="en-GB" sz="2800" dirty="0"/>
              <a:t> </a:t>
            </a:r>
            <a:r>
              <a:rPr lang="en-GB" sz="2800" dirty="0" err="1"/>
              <a:t>nhw</a:t>
            </a:r>
            <a:r>
              <a:rPr lang="en-GB" sz="2800" dirty="0"/>
              <a:t> </a:t>
            </a:r>
            <a:r>
              <a:rPr lang="en-GB" sz="2800" dirty="0" err="1"/>
              <a:t>eisiau</a:t>
            </a:r>
            <a:r>
              <a:rPr lang="en-GB" sz="2800" dirty="0"/>
              <a:t> </a:t>
            </a:r>
            <a:r>
              <a:rPr lang="en-GB" sz="2800" dirty="0" err="1"/>
              <a:t>mynd</a:t>
            </a:r>
            <a:r>
              <a:rPr lang="en-GB" sz="2800" dirty="0"/>
              <a:t> </a:t>
            </a:r>
            <a:r>
              <a:rPr lang="en-GB" sz="2800" dirty="0" err="1"/>
              <a:t>i’r</a:t>
            </a:r>
            <a:r>
              <a:rPr lang="en-GB" sz="2800" dirty="0"/>
              <a:t> </a:t>
            </a:r>
            <a:r>
              <a:rPr lang="en-GB" sz="2800" dirty="0" err="1"/>
              <a:t>rhyfel</a:t>
            </a:r>
            <a:r>
              <a:rPr lang="en-GB" sz="2800" dirty="0"/>
              <a:t>.</a:t>
            </a:r>
          </a:p>
          <a:p>
            <a:pPr algn="ctr"/>
            <a:endParaRPr lang="en-GB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7753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295299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Pan </a:t>
            </a:r>
            <a:r>
              <a:rPr lang="en-GB" dirty="0" err="1"/>
              <a:t>ddechreuodd</a:t>
            </a:r>
            <a:r>
              <a:rPr lang="en-GB" dirty="0"/>
              <a:t> y </a:t>
            </a:r>
            <a:r>
              <a:rPr lang="en-GB" dirty="0" err="1"/>
              <a:t>Rhyfel</a:t>
            </a:r>
            <a:r>
              <a:rPr lang="en-GB" dirty="0"/>
              <a:t> </a:t>
            </a:r>
            <a:r>
              <a:rPr lang="en-GB" dirty="0" err="1"/>
              <a:t>Byd</a:t>
            </a:r>
            <a:r>
              <a:rPr lang="en-GB" dirty="0"/>
              <a:t> </a:t>
            </a:r>
            <a:r>
              <a:rPr lang="en-GB" dirty="0" err="1"/>
              <a:t>Cyntaf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 </a:t>
            </a:r>
            <a:r>
              <a:rPr lang="en-GB" dirty="0" err="1"/>
              <a:t>mis</a:t>
            </a:r>
            <a:r>
              <a:rPr lang="en-GB" dirty="0"/>
              <a:t> </a:t>
            </a:r>
            <a:r>
              <a:rPr lang="en-GB" dirty="0" err="1"/>
              <a:t>Gorffennaf</a:t>
            </a:r>
            <a:r>
              <a:rPr lang="en-GB" dirty="0"/>
              <a:t> 1914,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pawb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y </a:t>
            </a:r>
            <a:r>
              <a:rPr lang="en-GB" dirty="0" err="1"/>
              <a:t>byddai</a:t>
            </a:r>
            <a:r>
              <a:rPr lang="en-GB" dirty="0"/>
              <a:t> </a:t>
            </a:r>
            <a:r>
              <a:rPr lang="en-GB" dirty="0" err="1"/>
              <a:t>drosodd</a:t>
            </a:r>
            <a:r>
              <a:rPr lang="en-GB" dirty="0"/>
              <a:t> </a:t>
            </a:r>
            <a:r>
              <a:rPr lang="en-GB" dirty="0" err="1"/>
              <a:t>erbyn</a:t>
            </a:r>
            <a:r>
              <a:rPr lang="en-GB" dirty="0"/>
              <a:t> y </a:t>
            </a:r>
            <a:r>
              <a:rPr lang="en-GB" dirty="0" err="1"/>
              <a:t>Nadolig</a:t>
            </a:r>
            <a:r>
              <a:rPr lang="en-GB" dirty="0"/>
              <a:t>.  </a:t>
            </a:r>
            <a:r>
              <a:rPr lang="en-GB" dirty="0" err="1"/>
              <a:t>Gadawodd</a:t>
            </a:r>
            <a:r>
              <a:rPr lang="en-GB" dirty="0"/>
              <a:t> </a:t>
            </a:r>
            <a:r>
              <a:rPr lang="en-GB" dirty="0" err="1"/>
              <a:t>miliynau</a:t>
            </a:r>
            <a:r>
              <a:rPr lang="en-GB" dirty="0"/>
              <a:t> o </a:t>
            </a:r>
            <a:r>
              <a:rPr lang="en-GB" dirty="0" err="1"/>
              <a:t>ddynion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cartrefi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gredu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dyna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dyletswydd</a:t>
            </a:r>
            <a:r>
              <a:rPr lang="en-GB" dirty="0"/>
              <a:t>. 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 â 14 </a:t>
            </a:r>
            <a:r>
              <a:rPr lang="en-GB" dirty="0" err="1"/>
              <a:t>oed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dweud</a:t>
            </a:r>
            <a:r>
              <a:rPr lang="en-GB" dirty="0"/>
              <a:t> </a:t>
            </a:r>
            <a:r>
              <a:rPr lang="en-GB" dirty="0" err="1"/>
              <a:t>celwydd</a:t>
            </a:r>
            <a:r>
              <a:rPr lang="en-GB" dirty="0"/>
              <a:t> am </a:t>
            </a:r>
            <a:r>
              <a:rPr lang="en-GB" dirty="0" err="1"/>
              <a:t>eu</a:t>
            </a:r>
            <a:r>
              <a:rPr lang="en-GB" dirty="0"/>
              <a:t> hoed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gwlad</a:t>
            </a:r>
            <a:r>
              <a:rPr lang="en-GB" dirty="0"/>
              <a:t>.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4" y="1752476"/>
            <a:ext cx="7784420" cy="45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62068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'</a:t>
            </a:r>
            <a:r>
              <a:rPr lang="en-GB" sz="2400" dirty="0" err="1"/>
              <a:t>Dylai</a:t>
            </a:r>
            <a:r>
              <a:rPr lang="en-GB" sz="2400" dirty="0"/>
              <a:t> </a:t>
            </a:r>
            <a:r>
              <a:rPr lang="en-GB" sz="2400" dirty="0" err="1"/>
              <a:t>fod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y </a:t>
            </a:r>
            <a:r>
              <a:rPr lang="en-GB" sz="2400" dirty="0" err="1"/>
              <a:t>wladwriaeth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hawl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gymell</a:t>
            </a:r>
            <a:r>
              <a:rPr lang="en-GB" sz="2400" dirty="0"/>
              <a:t> </a:t>
            </a:r>
            <a:r>
              <a:rPr lang="en-GB" sz="2400" dirty="0" err="1"/>
              <a:t>yr</a:t>
            </a:r>
            <a:r>
              <a:rPr lang="en-GB" sz="2400" dirty="0"/>
              <a:t> </a:t>
            </a:r>
            <a:r>
              <a:rPr lang="en-GB" sz="2400" dirty="0" err="1"/>
              <a:t>unigolyn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ymladd</a:t>
            </a:r>
            <a:r>
              <a:rPr lang="en-GB" sz="2400" dirty="0"/>
              <a:t> </a:t>
            </a:r>
            <a:r>
              <a:rPr lang="en-GB" sz="2400" dirty="0" err="1"/>
              <a:t>dros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wlad</a:t>
            </a:r>
            <a:r>
              <a:rPr lang="en-GB" sz="2400" dirty="0"/>
              <a:t>, a </a:t>
            </a:r>
            <a:r>
              <a:rPr lang="en-GB" sz="2400" dirty="0" err="1"/>
              <a:t>rhoi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fywyd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oes</a:t>
            </a:r>
            <a:r>
              <a:rPr lang="en-GB" sz="2400" dirty="0"/>
              <a:t> </a:t>
            </a:r>
            <a:r>
              <a:rPr lang="en-GB" sz="2400" dirty="0" err="1"/>
              <a:t>angen</a:t>
            </a:r>
            <a:r>
              <a:rPr lang="en-GB" sz="2400" dirty="0"/>
              <a:t>, pan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rhyfel</a:t>
            </a:r>
            <a:r>
              <a:rPr lang="en-GB" sz="2400" dirty="0"/>
              <a:t>.'</a:t>
            </a:r>
          </a:p>
        </p:txBody>
      </p:sp>
      <p:pic>
        <p:nvPicPr>
          <p:cNvPr id="1027" name="Picture 3" descr="C:\Users\Sarah\AppData\Local\Microsoft\Windows\Temporary Internet Files\Content.IE5\1Q0ZNB6H\soldier-with-rifle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05" y="1839435"/>
            <a:ext cx="2711811" cy="33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350187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grwpiau</a:t>
            </a:r>
            <a:r>
              <a:rPr lang="en-GB" sz="2400" dirty="0"/>
              <a:t>, </a:t>
            </a:r>
            <a:r>
              <a:rPr lang="en-GB" sz="2400" dirty="0" err="1"/>
              <a:t>trafodwch</a:t>
            </a:r>
            <a:r>
              <a:rPr lang="en-GB" sz="2400" dirty="0"/>
              <a:t> </a:t>
            </a:r>
            <a:r>
              <a:rPr lang="en-GB" sz="2400" dirty="0" err="1"/>
              <a:t>p’un</a:t>
            </a:r>
            <a:r>
              <a:rPr lang="en-GB" sz="2400" dirty="0"/>
              <a:t> </a:t>
            </a:r>
            <a:r>
              <a:rPr lang="en-GB" sz="2400" dirty="0" err="1"/>
              <a:t>ai</a:t>
            </a:r>
            <a:r>
              <a:rPr lang="en-GB" sz="2400" dirty="0"/>
              <a:t> </a:t>
            </a:r>
            <a:r>
              <a:rPr lang="en-GB" sz="2400" dirty="0" err="1"/>
              <a:t>ydych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cytuno</a:t>
            </a:r>
            <a:r>
              <a:rPr lang="en-GB" sz="2400" dirty="0"/>
              <a:t> </a:t>
            </a:r>
            <a:r>
              <a:rPr lang="en-GB" sz="2400" dirty="0" err="1"/>
              <a:t>â’r</a:t>
            </a:r>
            <a:r>
              <a:rPr lang="en-GB" sz="2400" dirty="0"/>
              <a:t> </a:t>
            </a:r>
            <a:r>
              <a:rPr lang="en-GB" sz="2400" dirty="0" err="1"/>
              <a:t>datganiad</a:t>
            </a:r>
            <a:r>
              <a:rPr lang="en-GB" sz="2400" dirty="0"/>
              <a:t> </a:t>
            </a:r>
            <a:r>
              <a:rPr lang="en-GB" sz="2400" dirty="0" err="1"/>
              <a:t>hwn</a:t>
            </a:r>
            <a:r>
              <a:rPr lang="en-GB" sz="2400" dirty="0"/>
              <a:t> </a:t>
            </a:r>
            <a:r>
              <a:rPr lang="en-GB" sz="2400" dirty="0" err="1"/>
              <a:t>neu</a:t>
            </a:r>
            <a:r>
              <a:rPr lang="en-GB" sz="2400" dirty="0"/>
              <a:t> </a:t>
            </a:r>
            <a:r>
              <a:rPr lang="en-GB" sz="2400" dirty="0" err="1"/>
              <a:t>beidio</a:t>
            </a:r>
            <a:r>
              <a:rPr lang="en-GB" sz="24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330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373px-Military_Service_Act_1916_poster_IW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2" y="306994"/>
            <a:ext cx="4536504" cy="6244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4048" y="908720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Fodd</a:t>
            </a:r>
            <a:r>
              <a:rPr lang="en-GB" dirty="0"/>
              <a:t> </a:t>
            </a:r>
            <a:r>
              <a:rPr lang="en-GB" dirty="0" err="1"/>
              <a:t>bynnag</a:t>
            </a:r>
            <a:r>
              <a:rPr lang="en-GB" dirty="0"/>
              <a:t>, pan </a:t>
            </a:r>
            <a:r>
              <a:rPr lang="en-GB" dirty="0" err="1"/>
              <a:t>barhaodd</a:t>
            </a:r>
            <a:r>
              <a:rPr lang="en-GB" dirty="0"/>
              <a:t> y </a:t>
            </a:r>
            <a:r>
              <a:rPr lang="en-GB" dirty="0" err="1"/>
              <a:t>rhyfel</a:t>
            </a:r>
            <a:r>
              <a:rPr lang="en-GB" dirty="0"/>
              <a:t>, </a:t>
            </a:r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rhagor</a:t>
            </a:r>
            <a:r>
              <a:rPr lang="en-GB" dirty="0"/>
              <a:t> o </a:t>
            </a:r>
            <a:r>
              <a:rPr lang="en-GB" dirty="0" err="1"/>
              <a:t>ddynion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 a </a:t>
            </a:r>
            <a:r>
              <a:rPr lang="en-GB" dirty="0" err="1"/>
              <a:t>dechreuodd</a:t>
            </a:r>
            <a:r>
              <a:rPr lang="en-GB" dirty="0"/>
              <a:t> y </a:t>
            </a:r>
            <a:r>
              <a:rPr lang="en-GB" dirty="0" err="1"/>
              <a:t>niferoedd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gwirfoddoli</a:t>
            </a:r>
            <a:r>
              <a:rPr lang="en-GB" dirty="0"/>
              <a:t> </a:t>
            </a:r>
            <a:r>
              <a:rPr lang="en-GB" dirty="0" err="1"/>
              <a:t>ostwng</a:t>
            </a:r>
            <a:r>
              <a:rPr lang="en-GB" dirty="0"/>
              <a:t>.  </a:t>
            </a:r>
            <a:r>
              <a:rPr lang="en-GB" dirty="0" err="1"/>
              <a:t>Ym</a:t>
            </a:r>
            <a:r>
              <a:rPr lang="en-GB" dirty="0"/>
              <a:t> 1916, </a:t>
            </a:r>
            <a:r>
              <a:rPr lang="en-GB" dirty="0" err="1"/>
              <a:t>cyflwynwyd</a:t>
            </a:r>
            <a:r>
              <a:rPr lang="en-GB" dirty="0"/>
              <a:t> </a:t>
            </a:r>
            <a:r>
              <a:rPr lang="en-GB" dirty="0" err="1"/>
              <a:t>gorfodaeth</a:t>
            </a:r>
            <a:r>
              <a:rPr lang="en-GB" dirty="0"/>
              <a:t> </a:t>
            </a:r>
            <a:r>
              <a:rPr lang="en-GB" dirty="0" err="1"/>
              <a:t>filwrol</a:t>
            </a:r>
            <a:r>
              <a:rPr lang="en-GB" dirty="0"/>
              <a:t> (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gorfodi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ymuno</a:t>
            </a:r>
            <a:r>
              <a:rPr lang="en-GB" dirty="0"/>
              <a:t> </a:t>
            </a:r>
            <a:r>
              <a:rPr lang="en-GB" dirty="0" err="1"/>
              <a:t>â’r</a:t>
            </a:r>
            <a:r>
              <a:rPr lang="en-GB" dirty="0"/>
              <a:t>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milwrol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bob </a:t>
            </a:r>
            <a:r>
              <a:rPr lang="en-GB" dirty="0" err="1"/>
              <a:t>dyn</a:t>
            </a:r>
            <a:r>
              <a:rPr lang="en-GB" dirty="0"/>
              <a:t> 18-41 </a:t>
            </a:r>
            <a:r>
              <a:rPr lang="en-GB" dirty="0" err="1"/>
              <a:t>oed</a:t>
            </a:r>
            <a:r>
              <a:rPr lang="en-GB" dirty="0"/>
              <a:t>.  </a:t>
            </a:r>
            <a:r>
              <a:rPr lang="en-GB" dirty="0" err="1"/>
              <a:t>Ychwanegwyd</a:t>
            </a:r>
            <a:r>
              <a:rPr lang="en-GB" dirty="0"/>
              <a:t> </a:t>
            </a:r>
            <a:r>
              <a:rPr lang="en-GB" dirty="0" err="1"/>
              <a:t>cymal</a:t>
            </a:r>
            <a:r>
              <a:rPr lang="en-GB" dirty="0"/>
              <a:t> </a:t>
            </a:r>
            <a:r>
              <a:rPr lang="en-GB" dirty="0" err="1"/>
              <a:t>cydwybod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y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â ‘</a:t>
            </a:r>
            <a:r>
              <a:rPr lang="en-GB" dirty="0" err="1"/>
              <a:t>gwrthwynebiad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 </a:t>
            </a:r>
            <a:r>
              <a:rPr lang="en-GB" dirty="0" err="1"/>
              <a:t>tuag</a:t>
            </a:r>
            <a:r>
              <a:rPr lang="en-GB" dirty="0"/>
              <a:t> at </a:t>
            </a:r>
            <a:r>
              <a:rPr lang="en-GB" dirty="0" err="1"/>
              <a:t>ymgymryd</a:t>
            </a:r>
            <a:r>
              <a:rPr lang="en-GB" dirty="0"/>
              <a:t> â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ymladdol</a:t>
            </a:r>
            <a:r>
              <a:rPr lang="en-GB" dirty="0"/>
              <a:t>’.  </a:t>
            </a:r>
            <a:r>
              <a:rPr lang="en-GB" dirty="0" err="1"/>
              <a:t>Anfonwyd</a:t>
            </a:r>
            <a:r>
              <a:rPr lang="en-GB" dirty="0"/>
              <a:t> y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hynny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credoau’n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oedden</a:t>
            </a:r>
            <a:r>
              <a:rPr lang="en-GB" dirty="0"/>
              <a:t> </a:t>
            </a:r>
            <a:r>
              <a:rPr lang="en-GB" dirty="0" err="1"/>
              <a:t>nhw’n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wynebu</a:t>
            </a:r>
            <a:r>
              <a:rPr lang="en-GB" dirty="0"/>
              <a:t> </a:t>
            </a:r>
            <a:r>
              <a:rPr lang="en-GB" dirty="0" err="1"/>
              <a:t>tribiwnlys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ddadlau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hachos</a:t>
            </a:r>
            <a:r>
              <a:rPr lang="en-GB" dirty="0"/>
              <a:t>.  </a:t>
            </a:r>
            <a:r>
              <a:rPr lang="en-GB" dirty="0" err="1"/>
              <a:t>Gwrthwynebodd</a:t>
            </a:r>
            <a:r>
              <a:rPr lang="en-GB" dirty="0"/>
              <a:t> </a:t>
            </a:r>
            <a:r>
              <a:rPr lang="en-GB" dirty="0" err="1"/>
              <a:t>dynion</a:t>
            </a:r>
            <a:r>
              <a:rPr lang="en-GB" dirty="0"/>
              <a:t> am </a:t>
            </a:r>
            <a:r>
              <a:rPr lang="en-GB" dirty="0" err="1"/>
              <a:t>amrywiaeth</a:t>
            </a:r>
            <a:r>
              <a:rPr lang="en-GB" dirty="0"/>
              <a:t> o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resymau</a:t>
            </a:r>
            <a:r>
              <a:rPr lang="en-GB" dirty="0"/>
              <a:t>.  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96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57" y="1044701"/>
            <a:ext cx="1193503" cy="1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7848" y="692696"/>
            <a:ext cx="5526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Cwestiynau</a:t>
            </a:r>
            <a:endParaRPr lang="en-GB" dirty="0"/>
          </a:p>
          <a:p>
            <a:pPr marL="342900" lvl="0" indent="-342900">
              <a:buAutoNum type="arabicPeriod"/>
            </a:pPr>
            <a:r>
              <a:rPr lang="en-GB" dirty="0" smtClean="0"/>
              <a:t>Beth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gorfodaeth</a:t>
            </a:r>
            <a:r>
              <a:rPr lang="en-GB" dirty="0"/>
              <a:t> </a:t>
            </a:r>
            <a:r>
              <a:rPr lang="en-GB" dirty="0" err="1"/>
              <a:t>filwrol</a:t>
            </a:r>
            <a:r>
              <a:rPr lang="en-GB" dirty="0"/>
              <a:t> a </a:t>
            </a:r>
            <a:r>
              <a:rPr lang="en-GB" dirty="0" err="1"/>
              <a:t>pham</a:t>
            </a:r>
            <a:r>
              <a:rPr lang="en-GB" dirty="0"/>
              <a:t> </a:t>
            </a:r>
            <a:r>
              <a:rPr lang="en-GB" dirty="0" err="1"/>
              <a:t>y’i</a:t>
            </a:r>
            <a:r>
              <a:rPr lang="en-GB" dirty="0"/>
              <a:t> </a:t>
            </a:r>
            <a:r>
              <a:rPr lang="en-GB" dirty="0" err="1"/>
              <a:t>cyflwynwyd</a:t>
            </a:r>
            <a:r>
              <a:rPr lang="en-GB" dirty="0" smtClean="0"/>
              <a:t>?</a:t>
            </a:r>
          </a:p>
          <a:p>
            <a:pPr marL="342900" lvl="0" indent="-342900">
              <a:buAutoNum type="arabicPeriod"/>
            </a:pPr>
            <a:endParaRPr lang="en-GB" dirty="0"/>
          </a:p>
          <a:p>
            <a:pPr marL="342900" lvl="0" indent="-342900">
              <a:buAutoNum type="arabicPeriod" startAt="2"/>
            </a:pPr>
            <a:r>
              <a:rPr lang="en-GB" dirty="0" smtClean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gwrthwynebydd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?  </a:t>
            </a:r>
            <a:endParaRPr lang="en-GB" dirty="0" smtClean="0"/>
          </a:p>
          <a:p>
            <a:pPr marL="342900" lvl="0" indent="-342900">
              <a:buAutoNum type="arabicPeriod" startAt="2"/>
            </a:pPr>
            <a:endParaRPr lang="en-GB" dirty="0"/>
          </a:p>
          <a:p>
            <a:r>
              <a:rPr lang="en-GB" dirty="0"/>
              <a:t>3. Pa </a:t>
            </a:r>
            <a:r>
              <a:rPr lang="en-GB" dirty="0" err="1"/>
              <a:t>resymau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rywun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beidio</a:t>
            </a:r>
            <a:r>
              <a:rPr lang="en-GB" dirty="0"/>
              <a:t> â </a:t>
            </a:r>
            <a:r>
              <a:rPr lang="en-GB" dirty="0" err="1"/>
              <a:t>mynd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ymladd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ystod</a:t>
            </a:r>
            <a:r>
              <a:rPr lang="en-GB" dirty="0"/>
              <a:t> y </a:t>
            </a:r>
            <a:r>
              <a:rPr lang="en-GB" dirty="0" err="1"/>
              <a:t>rhyfel</a:t>
            </a:r>
            <a:r>
              <a:rPr lang="en-GB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24944"/>
            <a:ext cx="22997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:\Users\Sarah\AppData\Local\Microsoft\Windows\Temporary Internet Files\Content.IE5\37G35Z4R\feather-line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93" y="1226541"/>
            <a:ext cx="1193503" cy="13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1560" y="476671"/>
            <a:ext cx="3151187" cy="2247337"/>
          </a:xfrm>
          <a:prstGeom prst="rect">
            <a:avLst/>
          </a:prstGeom>
          <a:solidFill>
            <a:srgbClr val="F3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Gwrthwynebwyr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crefyddol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GB" sz="1400" dirty="0" err="1"/>
              <a:t>Dynion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gwrthwynebu’r</a:t>
            </a:r>
            <a:r>
              <a:rPr lang="en-GB" sz="1400" dirty="0"/>
              <a:t> </a:t>
            </a:r>
            <a:r>
              <a:rPr lang="en-GB" sz="1400" dirty="0" err="1"/>
              <a:t>rhyfel</a:t>
            </a:r>
            <a:r>
              <a:rPr lang="en-GB" sz="1400" dirty="0"/>
              <a:t> </a:t>
            </a:r>
            <a:r>
              <a:rPr lang="en-GB" sz="1400" dirty="0" err="1"/>
              <a:t>gan</a:t>
            </a:r>
            <a:r>
              <a:rPr lang="en-GB" sz="1400" dirty="0"/>
              <a:t> </a:t>
            </a:r>
            <a:r>
              <a:rPr lang="en-GB" sz="1400" dirty="0" err="1"/>
              <a:t>ei</a:t>
            </a:r>
            <a:r>
              <a:rPr lang="en-GB" sz="1400" dirty="0"/>
              <a:t> </a:t>
            </a:r>
            <a:r>
              <a:rPr lang="en-GB" sz="1400" dirty="0" err="1"/>
              <a:t>fod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groes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gredoau</a:t>
            </a:r>
            <a:r>
              <a:rPr lang="en-GB" sz="1400" dirty="0"/>
              <a:t> </a:t>
            </a:r>
            <a:r>
              <a:rPr lang="en-GB" sz="1400" dirty="0" err="1"/>
              <a:t>eu</a:t>
            </a:r>
            <a:r>
              <a:rPr lang="en-GB" sz="1400" dirty="0"/>
              <a:t> </a:t>
            </a:r>
            <a:r>
              <a:rPr lang="en-GB" sz="1400" dirty="0" err="1"/>
              <a:t>crefydd</a:t>
            </a:r>
            <a:r>
              <a:rPr lang="en-GB" sz="1400" dirty="0"/>
              <a:t>. </a:t>
            </a:r>
            <a:r>
              <a:rPr lang="en-GB" sz="1400" dirty="0" err="1"/>
              <a:t>Hwn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y </a:t>
            </a:r>
            <a:r>
              <a:rPr lang="en-GB" sz="1400" dirty="0" err="1"/>
              <a:t>grŵp</a:t>
            </a:r>
            <a:r>
              <a:rPr lang="en-GB" sz="1400" dirty="0"/>
              <a:t> </a:t>
            </a:r>
            <a:r>
              <a:rPr lang="en-GB" sz="1400" dirty="0" err="1"/>
              <a:t>mwyaf</a:t>
            </a:r>
            <a:r>
              <a:rPr lang="en-GB" sz="1400" dirty="0"/>
              <a:t> o </a:t>
            </a:r>
            <a:r>
              <a:rPr lang="en-GB" sz="1400" dirty="0" err="1"/>
              <a:t>wrthwynebwyr</a:t>
            </a:r>
            <a:r>
              <a:rPr lang="en-GB" sz="1400" dirty="0"/>
              <a:t> ac </a:t>
            </a:r>
            <a:r>
              <a:rPr lang="en-GB" sz="1400" dirty="0" err="1"/>
              <a:t>roedd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cynnwys</a:t>
            </a:r>
            <a:r>
              <a:rPr lang="en-GB" sz="1400" dirty="0"/>
              <a:t> </a:t>
            </a:r>
            <a:r>
              <a:rPr lang="en-GB" sz="1400" dirty="0" err="1"/>
              <a:t>Crynwyr</a:t>
            </a:r>
            <a:r>
              <a:rPr lang="en-GB" sz="1400" dirty="0"/>
              <a:t> a </a:t>
            </a:r>
            <a:r>
              <a:rPr lang="en-GB" sz="1400" dirty="0" err="1"/>
              <a:t>Thystion</a:t>
            </a:r>
            <a:r>
              <a:rPr lang="en-GB" sz="1400" dirty="0"/>
              <a:t> </a:t>
            </a:r>
            <a:r>
              <a:rPr lang="en-GB" sz="1400" dirty="0" err="1"/>
              <a:t>Jehofa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bennaf</a:t>
            </a:r>
            <a:r>
              <a:rPr lang="en-GB" sz="1400" dirty="0"/>
              <a:t>. 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/>
              <a:t>‘Na </a:t>
            </a:r>
            <a:r>
              <a:rPr lang="en-GB" sz="1400" dirty="0" err="1"/>
              <a:t>ladd</a:t>
            </a:r>
            <a:r>
              <a:rPr lang="en-GB" sz="1400" dirty="0"/>
              <a:t>’.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6096" y="404663"/>
            <a:ext cx="3151187" cy="2319346"/>
          </a:xfrm>
          <a:prstGeom prst="rect">
            <a:avLst/>
          </a:prstGeom>
          <a:solidFill>
            <a:srgbClr val="F3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Heddychwyr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gwrthwynebwyr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gwleidyddol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1400" dirty="0" err="1"/>
              <a:t>Roedd</a:t>
            </a:r>
            <a:r>
              <a:rPr lang="en-GB" sz="1400" dirty="0"/>
              <a:t> y </a:t>
            </a:r>
            <a:r>
              <a:rPr lang="en-GB" sz="1400" dirty="0" err="1"/>
              <a:t>gwrthwynebwyr</a:t>
            </a:r>
            <a:r>
              <a:rPr lang="en-GB" sz="1400" dirty="0"/>
              <a:t> </a:t>
            </a:r>
            <a:r>
              <a:rPr lang="en-GB" sz="1400" dirty="0" err="1"/>
              <a:t>cydwybodol</a:t>
            </a:r>
            <a:r>
              <a:rPr lang="en-GB" sz="1400" dirty="0"/>
              <a:t> </a:t>
            </a:r>
            <a:r>
              <a:rPr lang="en-GB" sz="1400" dirty="0" err="1"/>
              <a:t>heddychol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credu</a:t>
            </a:r>
            <a:r>
              <a:rPr lang="en-GB" sz="1400" dirty="0"/>
              <a:t> bod </a:t>
            </a:r>
            <a:r>
              <a:rPr lang="en-GB" sz="1400" dirty="0" err="1"/>
              <a:t>pob</a:t>
            </a:r>
            <a:r>
              <a:rPr lang="en-GB" sz="1400" dirty="0"/>
              <a:t> </a:t>
            </a:r>
            <a:r>
              <a:rPr lang="en-GB" sz="1400" dirty="0" err="1"/>
              <a:t>rhyfel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anghywir</a:t>
            </a:r>
            <a:r>
              <a:rPr lang="en-GB" sz="1400" dirty="0"/>
              <a:t>.  </a:t>
            </a:r>
            <a:r>
              <a:rPr lang="en-GB" sz="1400" dirty="0" err="1"/>
              <a:t>Roedden</a:t>
            </a:r>
            <a:r>
              <a:rPr lang="en-GB" sz="1400" dirty="0"/>
              <a:t>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credu</a:t>
            </a:r>
            <a:r>
              <a:rPr lang="en-GB" sz="1400" dirty="0"/>
              <a:t> bod </a:t>
            </a:r>
            <a:r>
              <a:rPr lang="en-GB" sz="1400" dirty="0" err="1"/>
              <a:t>pob</a:t>
            </a:r>
            <a:r>
              <a:rPr lang="en-GB" sz="1400" dirty="0"/>
              <a:t> math o </a:t>
            </a:r>
            <a:r>
              <a:rPr lang="en-GB" sz="1400" dirty="0" err="1"/>
              <a:t>drais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anghywir</a:t>
            </a:r>
            <a:r>
              <a:rPr lang="en-GB" sz="1400" dirty="0"/>
              <a:t> ac </a:t>
            </a:r>
            <a:r>
              <a:rPr lang="en-GB" sz="1400" dirty="0" err="1"/>
              <a:t>mai</a:t>
            </a:r>
            <a:r>
              <a:rPr lang="en-GB" sz="1400" dirty="0"/>
              <a:t> </a:t>
            </a:r>
            <a:r>
              <a:rPr lang="en-GB" sz="1400" dirty="0" err="1"/>
              <a:t>trafod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y </a:t>
            </a:r>
            <a:r>
              <a:rPr lang="en-GB" sz="1400" dirty="0" err="1"/>
              <a:t>ffordd</a:t>
            </a:r>
            <a:r>
              <a:rPr lang="en-GB" sz="1400" dirty="0"/>
              <a:t> </a:t>
            </a:r>
            <a:r>
              <a:rPr lang="en-GB" sz="1400" dirty="0" err="1"/>
              <a:t>orau</a:t>
            </a:r>
            <a:r>
              <a:rPr lang="en-GB" sz="1400" dirty="0"/>
              <a:t> o </a:t>
            </a:r>
            <a:r>
              <a:rPr lang="en-GB" sz="1400" dirty="0" err="1"/>
              <a:t>ddatrys</a:t>
            </a:r>
            <a:r>
              <a:rPr lang="en-GB" sz="1400" dirty="0"/>
              <a:t> </a:t>
            </a:r>
            <a:r>
              <a:rPr lang="en-GB" sz="1400" dirty="0" err="1"/>
              <a:t>dadleuon</a:t>
            </a:r>
            <a:r>
              <a:rPr lang="en-GB" sz="1400" dirty="0"/>
              <a:t>.   </a:t>
            </a:r>
          </a:p>
          <a:p>
            <a:r>
              <a:rPr lang="en-GB" sz="1400" dirty="0" err="1"/>
              <a:t>Gwrthwynebwyr</a:t>
            </a:r>
            <a:r>
              <a:rPr lang="en-GB" sz="1400" dirty="0"/>
              <a:t> </a:t>
            </a:r>
            <a:r>
              <a:rPr lang="en-GB" sz="1400" dirty="0" err="1"/>
              <a:t>gwleidyddol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y </a:t>
            </a:r>
            <a:r>
              <a:rPr lang="en-GB" sz="1400" dirty="0" err="1"/>
              <a:t>rhai</a:t>
            </a:r>
            <a:r>
              <a:rPr lang="en-GB" sz="1400" dirty="0"/>
              <a:t> </a:t>
            </a:r>
            <a:r>
              <a:rPr lang="en-GB" sz="1400" dirty="0" err="1"/>
              <a:t>hynny</a:t>
            </a:r>
            <a:r>
              <a:rPr lang="en-GB" sz="1400" dirty="0"/>
              <a:t> </a:t>
            </a:r>
            <a:r>
              <a:rPr lang="en-GB" sz="1400" dirty="0" err="1"/>
              <a:t>nad</a:t>
            </a:r>
            <a:r>
              <a:rPr lang="en-GB" sz="1400" dirty="0"/>
              <a:t> </a:t>
            </a:r>
            <a:r>
              <a:rPr lang="en-GB" sz="1400" dirty="0" err="1"/>
              <a:t>oedden</a:t>
            </a:r>
            <a:r>
              <a:rPr lang="en-GB" sz="1400" dirty="0"/>
              <a:t>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ystyried</a:t>
            </a:r>
            <a:r>
              <a:rPr lang="en-GB" sz="1400" dirty="0"/>
              <a:t> </a:t>
            </a:r>
            <a:r>
              <a:rPr lang="en-GB" sz="1400" dirty="0" err="1"/>
              <a:t>mai’r</a:t>
            </a:r>
            <a:r>
              <a:rPr lang="en-GB" sz="1400" dirty="0"/>
              <a:t> </a:t>
            </a:r>
            <a:r>
              <a:rPr lang="en-GB" sz="1400" dirty="0" err="1"/>
              <a:t>Almaen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y </a:t>
            </a:r>
            <a:r>
              <a:rPr lang="en-GB" sz="1400" dirty="0" err="1"/>
              <a:t>gelyn</a:t>
            </a:r>
            <a:r>
              <a:rPr lang="en-GB" sz="1400" dirty="0"/>
              <a:t>. 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2244" y="4149080"/>
            <a:ext cx="3151187" cy="2160240"/>
          </a:xfrm>
          <a:prstGeom prst="rect">
            <a:avLst/>
          </a:prstGeom>
          <a:solidFill>
            <a:srgbClr val="F3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Absoliwtyddion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a’r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Gymdeithas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Amgen</a:t>
            </a:r>
          </a:p>
          <a:p>
            <a:r>
              <a:rPr lang="en-GB" sz="1400" dirty="0" err="1"/>
              <a:t>Roedd</a:t>
            </a:r>
            <a:r>
              <a:rPr lang="en-GB" sz="1400" dirty="0"/>
              <a:t> </a:t>
            </a:r>
            <a:r>
              <a:rPr lang="en-GB" sz="1400" dirty="0" err="1"/>
              <a:t>absoliwtyddion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gwrthwynebu’r</a:t>
            </a:r>
            <a:r>
              <a:rPr lang="en-GB" sz="1400" dirty="0"/>
              <a:t> </a:t>
            </a:r>
            <a:r>
              <a:rPr lang="en-GB" sz="1400" dirty="0" err="1"/>
              <a:t>gyfraith</a:t>
            </a:r>
            <a:r>
              <a:rPr lang="en-GB" sz="1400" dirty="0"/>
              <a:t> </a:t>
            </a:r>
            <a:r>
              <a:rPr lang="en-GB" sz="1400" dirty="0" err="1"/>
              <a:t>gorfodaeth</a:t>
            </a:r>
            <a:r>
              <a:rPr lang="en-GB" sz="1400" dirty="0"/>
              <a:t> </a:t>
            </a:r>
            <a:r>
              <a:rPr lang="en-GB" sz="1400" dirty="0" err="1"/>
              <a:t>filwrol</a:t>
            </a:r>
            <a:r>
              <a:rPr lang="en-GB" sz="1400" dirty="0"/>
              <a:t> </a:t>
            </a:r>
            <a:r>
              <a:rPr lang="en-GB" sz="1400" dirty="0" err="1"/>
              <a:t>a’r</a:t>
            </a:r>
            <a:r>
              <a:rPr lang="en-GB" sz="1400" dirty="0"/>
              <a:t> </a:t>
            </a:r>
            <a:r>
              <a:rPr lang="en-GB" sz="1400" dirty="0" err="1"/>
              <a:t>rhyfel</a:t>
            </a:r>
            <a:r>
              <a:rPr lang="en-GB" sz="1400" dirty="0"/>
              <a:t> </a:t>
            </a:r>
            <a:r>
              <a:rPr lang="en-GB" sz="1400" dirty="0" err="1"/>
              <a:t>hefyd</a:t>
            </a:r>
            <a:r>
              <a:rPr lang="en-GB" sz="1400" dirty="0"/>
              <a:t>.  </a:t>
            </a:r>
            <a:r>
              <a:rPr lang="en-GB" sz="1400" dirty="0" err="1"/>
              <a:t>Roedden</a:t>
            </a:r>
            <a:r>
              <a:rPr lang="en-GB" sz="1400" dirty="0"/>
              <a:t>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credu</a:t>
            </a:r>
            <a:r>
              <a:rPr lang="en-GB" sz="1400" dirty="0"/>
              <a:t> y </a:t>
            </a:r>
            <a:r>
              <a:rPr lang="en-GB" sz="1400" dirty="0" err="1"/>
              <a:t>dylen</a:t>
            </a:r>
            <a:r>
              <a:rPr lang="en-GB" sz="1400" dirty="0"/>
              <a:t> </a:t>
            </a:r>
            <a:r>
              <a:rPr lang="en-GB" sz="1400" dirty="0" err="1"/>
              <a:t>nhw</a:t>
            </a:r>
            <a:r>
              <a:rPr lang="en-GB" sz="1400" dirty="0"/>
              <a:t> </a:t>
            </a:r>
            <a:r>
              <a:rPr lang="en-GB" sz="1400" dirty="0" err="1"/>
              <a:t>gadw</a:t>
            </a:r>
            <a:r>
              <a:rPr lang="en-GB" sz="1400" dirty="0"/>
              <a:t> </a:t>
            </a:r>
            <a:r>
              <a:rPr lang="en-GB" sz="1400" dirty="0" err="1"/>
              <a:t>eu</a:t>
            </a:r>
            <a:r>
              <a:rPr lang="en-GB" sz="1400" dirty="0"/>
              <a:t> </a:t>
            </a:r>
            <a:r>
              <a:rPr lang="en-GB" sz="1400" dirty="0" err="1"/>
              <a:t>rhyddid</a:t>
            </a:r>
            <a:r>
              <a:rPr lang="en-GB" sz="1400" dirty="0"/>
              <a:t> </a:t>
            </a:r>
            <a:r>
              <a:rPr lang="en-GB" sz="1400" dirty="0" err="1"/>
              <a:t>sifil</a:t>
            </a:r>
            <a:r>
              <a:rPr lang="en-GB" sz="1400" dirty="0"/>
              <a:t> a </a:t>
            </a:r>
            <a:r>
              <a:rPr lang="en-GB" sz="1400" dirty="0" err="1"/>
              <a:t>rhyddid</a:t>
            </a:r>
            <a:r>
              <a:rPr lang="en-GB" sz="1400" dirty="0"/>
              <a:t> </a:t>
            </a:r>
            <a:r>
              <a:rPr lang="en-GB" sz="1400" dirty="0" err="1"/>
              <a:t>yr</a:t>
            </a:r>
            <a:r>
              <a:rPr lang="en-GB" sz="1400" dirty="0"/>
              <a:t> </a:t>
            </a:r>
            <a:r>
              <a:rPr lang="en-GB" sz="1400" dirty="0" err="1"/>
              <a:t>unigolyn</a:t>
            </a:r>
            <a:r>
              <a:rPr lang="en-GB" sz="1400" dirty="0"/>
              <a:t>.</a:t>
            </a:r>
          </a:p>
          <a:p>
            <a:r>
              <a:rPr lang="en-GB" sz="1400" dirty="0" err="1"/>
              <a:t>Nid</a:t>
            </a:r>
            <a:r>
              <a:rPr lang="en-GB" sz="1400" dirty="0"/>
              <a:t> </a:t>
            </a:r>
            <a:r>
              <a:rPr lang="en-GB" sz="1400" dirty="0" err="1"/>
              <a:t>oedd</a:t>
            </a:r>
            <a:r>
              <a:rPr lang="en-GB" sz="1400" dirty="0"/>
              <a:t> y </a:t>
            </a:r>
            <a:r>
              <a:rPr lang="en-GB" sz="1400" dirty="0" err="1"/>
              <a:t>gymdeithas</a:t>
            </a:r>
            <a:r>
              <a:rPr lang="en-GB" sz="1400" dirty="0"/>
              <a:t> </a:t>
            </a:r>
            <a:r>
              <a:rPr lang="en-GB" sz="1400" dirty="0" err="1"/>
              <a:t>amgen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cytuno</a:t>
            </a:r>
            <a:r>
              <a:rPr lang="en-GB" sz="1400" dirty="0"/>
              <a:t> </a:t>
            </a:r>
            <a:r>
              <a:rPr lang="en-GB" sz="1400" dirty="0" err="1"/>
              <a:t>â’r</a:t>
            </a:r>
            <a:r>
              <a:rPr lang="en-GB" sz="1400" dirty="0"/>
              <a:t> </a:t>
            </a:r>
            <a:r>
              <a:rPr lang="en-GB" sz="1400" dirty="0" err="1"/>
              <a:t>rhyfel</a:t>
            </a:r>
            <a:r>
              <a:rPr lang="en-GB" sz="1400" dirty="0"/>
              <a:t>; </a:t>
            </a:r>
            <a:r>
              <a:rPr lang="en-GB" sz="1400" dirty="0" err="1"/>
              <a:t>fodd</a:t>
            </a:r>
            <a:r>
              <a:rPr lang="en-GB" sz="1400" dirty="0"/>
              <a:t> </a:t>
            </a:r>
            <a:r>
              <a:rPr lang="en-GB" sz="1400" dirty="0" err="1"/>
              <a:t>bynnag</a:t>
            </a:r>
            <a:r>
              <a:rPr lang="en-GB" sz="1400" dirty="0"/>
              <a:t>, </a:t>
            </a:r>
            <a:r>
              <a:rPr lang="en-GB" sz="1400" dirty="0" err="1"/>
              <a:t>roedden</a:t>
            </a:r>
            <a:r>
              <a:rPr lang="en-GB" sz="1400" dirty="0"/>
              <a:t>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fodlon</a:t>
            </a:r>
            <a:r>
              <a:rPr lang="en-GB" sz="1400" dirty="0"/>
              <a:t> </a:t>
            </a:r>
            <a:r>
              <a:rPr lang="en-GB" sz="1400" dirty="0" err="1"/>
              <a:t>ymgymryd</a:t>
            </a:r>
            <a:r>
              <a:rPr lang="en-GB" sz="1400" dirty="0"/>
              <a:t> â </a:t>
            </a:r>
            <a:r>
              <a:rPr lang="en-GB" sz="1400" dirty="0" err="1"/>
              <a:t>gwaith</a:t>
            </a:r>
            <a:r>
              <a:rPr lang="en-GB" sz="1400" dirty="0"/>
              <a:t> </a:t>
            </a:r>
            <a:r>
              <a:rPr lang="en-GB" sz="1400" dirty="0" err="1"/>
              <a:t>sifilaidd</a:t>
            </a:r>
            <a:r>
              <a:rPr lang="en-GB" sz="1400" dirty="0"/>
              <a:t>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096" y="4149080"/>
            <a:ext cx="3151187" cy="1944216"/>
          </a:xfrm>
          <a:prstGeom prst="rect">
            <a:avLst/>
          </a:prstGeom>
          <a:solidFill>
            <a:srgbClr val="F3DC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chemeClr val="accent1">
                    <a:lumMod val="75000"/>
                  </a:schemeClr>
                </a:solidFill>
              </a:rPr>
              <a:t>Anymladdwyr</a:t>
            </a: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1400" dirty="0" err="1"/>
              <a:t>Roedd</a:t>
            </a:r>
            <a:r>
              <a:rPr lang="en-GB" sz="1400" dirty="0"/>
              <a:t> </a:t>
            </a:r>
            <a:r>
              <a:rPr lang="en-GB" sz="1400" dirty="0" err="1"/>
              <a:t>anymladdwyr</a:t>
            </a:r>
            <a:r>
              <a:rPr lang="en-GB" sz="1400" dirty="0"/>
              <a:t> </a:t>
            </a:r>
            <a:r>
              <a:rPr lang="en-GB" sz="1400" dirty="0" err="1"/>
              <a:t>yn</a:t>
            </a:r>
            <a:r>
              <a:rPr lang="en-GB" sz="1400" dirty="0"/>
              <a:t> </a:t>
            </a:r>
            <a:r>
              <a:rPr lang="en-GB" sz="1400" dirty="0" err="1"/>
              <a:t>barod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gael</a:t>
            </a:r>
            <a:r>
              <a:rPr lang="en-GB" sz="1400" dirty="0"/>
              <a:t> </a:t>
            </a:r>
            <a:r>
              <a:rPr lang="en-GB" sz="1400" dirty="0" err="1"/>
              <a:t>eu</a:t>
            </a:r>
            <a:r>
              <a:rPr lang="en-GB" sz="1400" dirty="0"/>
              <a:t> </a:t>
            </a:r>
            <a:r>
              <a:rPr lang="en-GB" sz="1400" dirty="0" err="1"/>
              <a:t>gorfodi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ymuno</a:t>
            </a:r>
            <a:r>
              <a:rPr lang="en-GB" sz="1400" dirty="0"/>
              <a:t> </a:t>
            </a:r>
            <a:r>
              <a:rPr lang="en-GB" sz="1400" dirty="0" err="1"/>
              <a:t>â’r</a:t>
            </a:r>
            <a:r>
              <a:rPr lang="en-GB" sz="1400" dirty="0"/>
              <a:t> </a:t>
            </a:r>
            <a:r>
              <a:rPr lang="en-GB" sz="1400" dirty="0" err="1"/>
              <a:t>fyddin</a:t>
            </a:r>
            <a:r>
              <a:rPr lang="en-GB" sz="1400" dirty="0"/>
              <a:t> </a:t>
            </a:r>
            <a:r>
              <a:rPr lang="en-GB" sz="1400" dirty="0" err="1"/>
              <a:t>ond</a:t>
            </a:r>
            <a:r>
              <a:rPr lang="en-GB" sz="1400" dirty="0"/>
              <a:t> </a:t>
            </a:r>
            <a:r>
              <a:rPr lang="en-GB" sz="1400" dirty="0" err="1"/>
              <a:t>nid</a:t>
            </a:r>
            <a:r>
              <a:rPr lang="en-GB" sz="1400" dirty="0"/>
              <a:t> </a:t>
            </a:r>
            <a:r>
              <a:rPr lang="en-GB" sz="1400" dirty="0" err="1"/>
              <a:t>oedden</a:t>
            </a:r>
            <a:r>
              <a:rPr lang="en-GB" sz="1400" dirty="0"/>
              <a:t> </a:t>
            </a:r>
            <a:r>
              <a:rPr lang="en-GB" sz="1400" dirty="0" err="1"/>
              <a:t>nhw’n</a:t>
            </a:r>
            <a:r>
              <a:rPr lang="en-GB" sz="1400" dirty="0"/>
              <a:t> </a:t>
            </a:r>
            <a:r>
              <a:rPr lang="en-GB" sz="1400" dirty="0" err="1"/>
              <a:t>fodlon</a:t>
            </a:r>
            <a:r>
              <a:rPr lang="en-GB" sz="1400" dirty="0"/>
              <a:t> </a:t>
            </a:r>
            <a:r>
              <a:rPr lang="en-GB" sz="1400" dirty="0" err="1"/>
              <a:t>cario</a:t>
            </a:r>
            <a:r>
              <a:rPr lang="en-GB" sz="1400" dirty="0"/>
              <a:t> </a:t>
            </a:r>
            <a:r>
              <a:rPr lang="en-GB" sz="1400" dirty="0" err="1"/>
              <a:t>arfau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lladd</a:t>
            </a:r>
            <a:r>
              <a:rPr lang="en-GB" sz="1400" dirty="0"/>
              <a:t>.  </a:t>
            </a:r>
            <a:r>
              <a:rPr lang="en-GB" sz="1400" dirty="0" err="1"/>
              <a:t>Fel</a:t>
            </a:r>
            <a:r>
              <a:rPr lang="en-GB" sz="1400" dirty="0"/>
              <a:t> </a:t>
            </a:r>
            <a:r>
              <a:rPr lang="en-GB" sz="1400" dirty="0" err="1"/>
              <a:t>arfer</a:t>
            </a:r>
            <a:r>
              <a:rPr lang="en-GB" sz="1400" dirty="0"/>
              <a:t>, </a:t>
            </a:r>
            <a:r>
              <a:rPr lang="en-GB" sz="1400" dirty="0" err="1"/>
              <a:t>rhoddwyd</a:t>
            </a:r>
            <a:r>
              <a:rPr lang="en-GB" sz="1400" dirty="0"/>
              <a:t> </a:t>
            </a:r>
            <a:r>
              <a:rPr lang="en-GB" sz="1400" dirty="0" err="1"/>
              <a:t>swyddi</a:t>
            </a:r>
            <a:r>
              <a:rPr lang="en-GB" sz="1400" dirty="0"/>
              <a:t> </a:t>
            </a:r>
            <a:r>
              <a:rPr lang="en-GB" sz="1400" dirty="0" err="1"/>
              <a:t>eraill</a:t>
            </a:r>
            <a:r>
              <a:rPr lang="en-GB" sz="1400" dirty="0"/>
              <a:t> </a:t>
            </a:r>
            <a:r>
              <a:rPr lang="en-GB" sz="1400" dirty="0" err="1"/>
              <a:t>iddyn</a:t>
            </a:r>
            <a:r>
              <a:rPr lang="en-GB" sz="1400" dirty="0"/>
              <a:t> </a:t>
            </a:r>
            <a:r>
              <a:rPr lang="en-GB" sz="1400" dirty="0" err="1"/>
              <a:t>nhw</a:t>
            </a:r>
            <a:r>
              <a:rPr lang="en-GB" sz="1400" dirty="0"/>
              <a:t>, </a:t>
            </a:r>
            <a:r>
              <a:rPr lang="en-GB" sz="1400" dirty="0" err="1"/>
              <a:t>fel</a:t>
            </a:r>
            <a:r>
              <a:rPr lang="en-GB" sz="1400" dirty="0"/>
              <a:t> </a:t>
            </a:r>
            <a:r>
              <a:rPr lang="en-GB" sz="1400" dirty="0" err="1"/>
              <a:t>cludwyr</a:t>
            </a:r>
            <a:r>
              <a:rPr lang="en-GB" sz="1400" dirty="0"/>
              <a:t> </a:t>
            </a:r>
            <a:r>
              <a:rPr lang="en-GB" sz="1400" dirty="0" err="1"/>
              <a:t>elor</a:t>
            </a:r>
            <a:r>
              <a:rPr lang="en-GB" sz="1400" dirty="0"/>
              <a:t> </a:t>
            </a:r>
            <a:r>
              <a:rPr lang="en-GB" sz="1400" dirty="0" err="1"/>
              <a:t>welyau</a:t>
            </a:r>
            <a:r>
              <a:rPr lang="en-GB" sz="1400" dirty="0"/>
              <a:t> </a:t>
            </a:r>
            <a:r>
              <a:rPr lang="en-GB" sz="1400" dirty="0" err="1"/>
              <a:t>neu</a:t>
            </a:r>
            <a:r>
              <a:rPr lang="en-GB" sz="1400" dirty="0"/>
              <a:t> </a:t>
            </a:r>
            <a:r>
              <a:rPr lang="en-GB" sz="1400" dirty="0" err="1"/>
              <a:t>feddygon</a:t>
            </a:r>
            <a:r>
              <a:rPr lang="en-GB" sz="1400" dirty="0"/>
              <a:t>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3020" y="2724009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Gwrthwynebu</a:t>
            </a:r>
            <a:r>
              <a:rPr lang="en-GB" dirty="0"/>
              <a:t> </a:t>
            </a:r>
            <a:r>
              <a:rPr lang="en-GB" dirty="0" err="1"/>
              <a:t>cydwybodol</a:t>
            </a:r>
            <a:r>
              <a:rPr lang="en-GB" dirty="0"/>
              <a:t>. </a:t>
            </a:r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/>
              <a:t>4.  Pa un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credu</a:t>
            </a:r>
            <a:r>
              <a:rPr lang="en-GB" dirty="0"/>
              <a:t>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rheswm</a:t>
            </a:r>
            <a:r>
              <a:rPr lang="en-GB" dirty="0"/>
              <a:t> </a:t>
            </a:r>
            <a:r>
              <a:rPr lang="en-GB" dirty="0" err="1"/>
              <a:t>mwyaf</a:t>
            </a:r>
            <a:r>
              <a:rPr lang="en-GB" dirty="0"/>
              <a:t> </a:t>
            </a:r>
            <a:r>
              <a:rPr lang="en-GB" dirty="0" err="1"/>
              <a:t>dilys</a:t>
            </a:r>
            <a:r>
              <a:rPr lang="en-GB" dirty="0"/>
              <a:t>? </a:t>
            </a:r>
            <a:r>
              <a:rPr lang="en-GB" dirty="0" err="1"/>
              <a:t>Defnyddiwch</a:t>
            </a:r>
            <a:r>
              <a:rPr lang="en-GB" dirty="0"/>
              <a:t> </a:t>
            </a:r>
            <a:r>
              <a:rPr lang="en-GB" dirty="0" err="1"/>
              <a:t>resymau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ateb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480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8793"/>
            <a:ext cx="3971621" cy="593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8793"/>
            <a:ext cx="3981969" cy="5933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17162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pwrpas</a:t>
            </a:r>
            <a:r>
              <a:rPr lang="en-GB" dirty="0"/>
              <a:t> y </a:t>
            </a:r>
            <a:r>
              <a:rPr lang="en-GB" dirty="0" err="1"/>
              <a:t>posteri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3" y="260648"/>
            <a:ext cx="4201563" cy="6264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14390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807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Sarah Rees</cp:lastModifiedBy>
  <cp:revision>39</cp:revision>
  <dcterms:created xsi:type="dcterms:W3CDTF">2017-04-12T08:18:30Z</dcterms:created>
  <dcterms:modified xsi:type="dcterms:W3CDTF">2018-04-03T12:40:39Z</dcterms:modified>
</cp:coreProperties>
</file>