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2" r:id="rId4"/>
    <p:sldId id="273" r:id="rId5"/>
    <p:sldId id="264" r:id="rId6"/>
    <p:sldId id="261" r:id="rId7"/>
    <p:sldId id="257" r:id="rId8"/>
    <p:sldId id="260" r:id="rId9"/>
    <p:sldId id="270" r:id="rId10"/>
    <p:sldId id="271" r:id="rId11"/>
    <p:sldId id="272" r:id="rId12"/>
    <p:sldId id="259" r:id="rId13"/>
    <p:sldId id="258" r:id="rId14"/>
    <p:sldId id="269" r:id="rId15"/>
    <p:sldId id="274"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5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31570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95533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94335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9C1F1A-22C8-4F75-B4E1-F95747323307}"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4087887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9C1F1A-22C8-4F75-B4E1-F95747323307}" type="datetimeFigureOut">
              <a:rPr lang="en-GB" smtClean="0"/>
              <a:t>26/02/2018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41134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9C1F1A-22C8-4F75-B4E1-F95747323307}"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29870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9C1F1A-22C8-4F75-B4E1-F95747323307}" type="datetimeFigureOut">
              <a:rPr lang="en-GB" smtClean="0"/>
              <a:t>26/02/2018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319481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9C1F1A-22C8-4F75-B4E1-F95747323307}" type="datetimeFigureOut">
              <a:rPr lang="en-GB" smtClean="0"/>
              <a:t>26/02/2018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357972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C1F1A-22C8-4F75-B4E1-F95747323307}" type="datetimeFigureOut">
              <a:rPr lang="en-GB" smtClean="0"/>
              <a:t>26/02/2018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173539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2796928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C1F1A-22C8-4F75-B4E1-F95747323307}" type="datetimeFigureOut">
              <a:rPr lang="en-GB" smtClean="0"/>
              <a:t>26/02/2018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AE771-2060-48A3-8F71-A5D0C9AB1010}" type="slidenum">
              <a:rPr lang="en-GB" smtClean="0"/>
              <a:t>‹#›</a:t>
            </a:fld>
            <a:endParaRPr lang="en-GB"/>
          </a:p>
        </p:txBody>
      </p:sp>
    </p:spTree>
    <p:extLst>
      <p:ext uri="{BB962C8B-B14F-4D97-AF65-F5344CB8AC3E}">
        <p14:creationId xmlns:p14="http://schemas.microsoft.com/office/powerpoint/2010/main" val="377006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C1F1A-22C8-4F75-B4E1-F95747323307}" type="datetimeFigureOut">
              <a:rPr lang="en-GB" smtClean="0"/>
              <a:t>26/02/2018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AE771-2060-48A3-8F71-A5D0C9AB1010}" type="slidenum">
              <a:rPr lang="en-GB" smtClean="0"/>
              <a:t>‹#›</a:t>
            </a:fld>
            <a:endParaRPr lang="en-GB"/>
          </a:p>
        </p:txBody>
      </p:sp>
    </p:spTree>
    <p:extLst>
      <p:ext uri="{BB962C8B-B14F-4D97-AF65-F5344CB8AC3E}">
        <p14:creationId xmlns:p14="http://schemas.microsoft.com/office/powerpoint/2010/main" val="41612229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20.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5600924"/>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5775413"/>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00924"/>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Rectangle 1"/>
          <p:cNvSpPr/>
          <p:nvPr/>
        </p:nvSpPr>
        <p:spPr>
          <a:xfrm>
            <a:off x="2261479" y="1340768"/>
            <a:ext cx="4572000" cy="1384995"/>
          </a:xfrm>
          <a:prstGeom prst="rect">
            <a:avLst/>
          </a:prstGeom>
        </p:spPr>
        <p:txBody>
          <a:bodyPr>
            <a:spAutoFit/>
          </a:bodyPr>
          <a:lstStyle/>
          <a:p>
            <a:pPr algn="ctr"/>
            <a:r>
              <a:rPr lang="en-GB" sz="2800" dirty="0" smtClean="0"/>
              <a:t>Conscientious Objectors </a:t>
            </a:r>
            <a:endParaRPr lang="en-GB" sz="2800" dirty="0"/>
          </a:p>
          <a:p>
            <a:pPr algn="ctr"/>
            <a:endParaRPr lang="en-GB" sz="2800" dirty="0"/>
          </a:p>
          <a:p>
            <a:pPr algn="ctr"/>
            <a:r>
              <a:rPr lang="en-GB" sz="2800" dirty="0"/>
              <a:t>History </a:t>
            </a:r>
            <a:r>
              <a:rPr lang="en-GB" sz="2800" dirty="0" smtClean="0"/>
              <a:t>– Lesson 1</a:t>
            </a:r>
            <a:endParaRPr lang="en-GB" sz="2800" dirty="0"/>
          </a:p>
        </p:txBody>
      </p:sp>
      <p:pic>
        <p:nvPicPr>
          <p:cNvPr id="8" name="Picture 2" descr="\\SHIREHALL\trust\Joint HM-Field Services Projects\Calch Project\Publicity\Logos\BBNPA logo\bbnpa Logo_CMY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30053" y="5565196"/>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636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884" y="317695"/>
            <a:ext cx="4170240" cy="6222610"/>
          </a:xfrm>
          <a:prstGeom prst="rect">
            <a:avLst/>
          </a:prstGeom>
        </p:spPr>
      </p:pic>
    </p:spTree>
    <p:extLst>
      <p:ext uri="{BB962C8B-B14F-4D97-AF65-F5344CB8AC3E}">
        <p14:creationId xmlns:p14="http://schemas.microsoft.com/office/powerpoint/2010/main" val="1418070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514" y="291701"/>
            <a:ext cx="7876979" cy="6274597"/>
          </a:xfrm>
          <a:prstGeom prst="rect">
            <a:avLst/>
          </a:prstGeom>
        </p:spPr>
      </p:pic>
    </p:spTree>
    <p:extLst>
      <p:ext uri="{BB962C8B-B14F-4D97-AF65-F5344CB8AC3E}">
        <p14:creationId xmlns:p14="http://schemas.microsoft.com/office/powerpoint/2010/main" val="1277900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Users\Sarah\AppData\Local\Microsoft\Windows\Temporary Internet Files\Content.IE5\37G35Z4R\feather-line-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7097" y="3158933"/>
            <a:ext cx="2201455"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5799388"/>
            <a:ext cx="4896544" cy="523220"/>
          </a:xfrm>
          <a:prstGeom prst="rect">
            <a:avLst/>
          </a:prstGeom>
        </p:spPr>
        <p:txBody>
          <a:bodyPr wrap="square">
            <a:spAutoFit/>
          </a:bodyPr>
          <a:lstStyle/>
          <a:p>
            <a:r>
              <a:rPr lang="en-GB" sz="1400" b="1" i="1" dirty="0"/>
              <a:t>"The White Feather: A Sketch of </a:t>
            </a:r>
            <a:r>
              <a:rPr lang="en-GB" sz="1400" b="1" i="1" dirty="0" smtClean="0"/>
              <a:t>English Recruiting</a:t>
            </a:r>
            <a:r>
              <a:rPr lang="en-GB" sz="1400" b="1" i="1" dirty="0"/>
              <a:t>", Collier’s Weekly (1914)</a:t>
            </a:r>
            <a:endParaRPr lang="en-GB" sz="14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548680"/>
            <a:ext cx="5328592" cy="5220506"/>
          </a:xfrm>
          <a:prstGeom prst="rect">
            <a:avLst/>
          </a:prstGeom>
        </p:spPr>
      </p:pic>
      <p:sp>
        <p:nvSpPr>
          <p:cNvPr id="7" name="TextBox 6"/>
          <p:cNvSpPr txBox="1"/>
          <p:nvPr/>
        </p:nvSpPr>
        <p:spPr>
          <a:xfrm>
            <a:off x="6281787" y="1196752"/>
            <a:ext cx="2232248" cy="1200329"/>
          </a:xfrm>
          <a:prstGeom prst="rect">
            <a:avLst/>
          </a:prstGeom>
          <a:noFill/>
        </p:spPr>
        <p:txBody>
          <a:bodyPr wrap="square" rtlCol="0">
            <a:spAutoFit/>
          </a:bodyPr>
          <a:lstStyle/>
          <a:p>
            <a:r>
              <a:rPr lang="en-GB" dirty="0" smtClean="0"/>
              <a:t>What does this source tell us?</a:t>
            </a:r>
          </a:p>
          <a:p>
            <a:endParaRPr lang="en-GB" dirty="0"/>
          </a:p>
          <a:p>
            <a:r>
              <a:rPr lang="en-GB" dirty="0" smtClean="0"/>
              <a:t>Is this source biased?</a:t>
            </a:r>
            <a:endParaRPr lang="en-GB" dirty="0"/>
          </a:p>
        </p:txBody>
      </p:sp>
    </p:spTree>
    <p:extLst>
      <p:ext uri="{BB962C8B-B14F-4D97-AF65-F5344CB8AC3E}">
        <p14:creationId xmlns:p14="http://schemas.microsoft.com/office/powerpoint/2010/main" val="22962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Users\Sarah\AppData\Local\Microsoft\Windows\Temporary Internet Files\Content.IE5\37G35Z4R\feather-line-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93503" cy="13273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3748" y="291333"/>
            <a:ext cx="4608512" cy="6178005"/>
          </a:xfrm>
          <a:prstGeom prst="rect">
            <a:avLst/>
          </a:prstGeom>
        </p:spPr>
      </p:pic>
    </p:spTree>
    <p:extLst>
      <p:ext uri="{BB962C8B-B14F-4D97-AF65-F5344CB8AC3E}">
        <p14:creationId xmlns:p14="http://schemas.microsoft.com/office/powerpoint/2010/main" val="1356857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836712"/>
            <a:ext cx="5712927" cy="4464496"/>
          </a:xfrm>
          <a:prstGeom prst="rect">
            <a:avLst/>
          </a:prstGeom>
        </p:spPr>
      </p:pic>
      <p:sp>
        <p:nvSpPr>
          <p:cNvPr id="3" name="TextBox 2"/>
          <p:cNvSpPr txBox="1"/>
          <p:nvPr/>
        </p:nvSpPr>
        <p:spPr>
          <a:xfrm>
            <a:off x="6228184" y="1268760"/>
            <a:ext cx="2592288" cy="3416320"/>
          </a:xfrm>
          <a:prstGeom prst="rect">
            <a:avLst/>
          </a:prstGeom>
          <a:noFill/>
        </p:spPr>
        <p:txBody>
          <a:bodyPr wrap="square" rtlCol="0">
            <a:spAutoFit/>
          </a:bodyPr>
          <a:lstStyle/>
          <a:p>
            <a:pPr algn="ctr"/>
            <a:r>
              <a:rPr lang="en-GB" u="sng" dirty="0" smtClean="0"/>
              <a:t>Application as to exemption.</a:t>
            </a:r>
          </a:p>
          <a:p>
            <a:endParaRPr lang="en-GB" dirty="0" smtClean="0"/>
          </a:p>
          <a:p>
            <a:r>
              <a:rPr lang="en-GB" dirty="0" smtClean="0"/>
              <a:t>Imagine you are now a working adult,  complete </a:t>
            </a:r>
            <a:r>
              <a:rPr lang="en-GB" dirty="0"/>
              <a:t>the form as a </a:t>
            </a:r>
            <a:r>
              <a:rPr lang="en-GB" dirty="0" smtClean="0"/>
              <a:t>conscientious </a:t>
            </a:r>
            <a:r>
              <a:rPr lang="en-GB" dirty="0"/>
              <a:t>o</a:t>
            </a:r>
            <a:r>
              <a:rPr lang="en-GB" dirty="0" smtClean="0"/>
              <a:t>bjector.</a:t>
            </a:r>
          </a:p>
          <a:p>
            <a:endParaRPr lang="en-GB" dirty="0"/>
          </a:p>
          <a:p>
            <a:r>
              <a:rPr lang="en-GB" dirty="0"/>
              <a:t>E</a:t>
            </a:r>
            <a:r>
              <a:rPr lang="en-GB" dirty="0" smtClean="0"/>
              <a:t>xplain your </a:t>
            </a:r>
            <a:r>
              <a:rPr lang="en-GB" dirty="0"/>
              <a:t>reasons in detail </a:t>
            </a:r>
            <a:r>
              <a:rPr lang="en-GB" dirty="0" smtClean="0"/>
              <a:t>for </a:t>
            </a:r>
            <a:r>
              <a:rPr lang="en-GB" dirty="0"/>
              <a:t>wishing to be considered for exemption from conscription.  </a:t>
            </a:r>
            <a:r>
              <a:rPr lang="en-GB" dirty="0" smtClean="0"/>
              <a:t>  </a:t>
            </a:r>
            <a:endParaRPr lang="en-GB" dirty="0"/>
          </a:p>
        </p:txBody>
      </p:sp>
    </p:spTree>
    <p:extLst>
      <p:ext uri="{BB962C8B-B14F-4D97-AF65-F5344CB8AC3E}">
        <p14:creationId xmlns:p14="http://schemas.microsoft.com/office/powerpoint/2010/main" val="1513177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94177" y="612844"/>
            <a:ext cx="8154287" cy="5909310"/>
          </a:xfrm>
          <a:prstGeom prst="rect">
            <a:avLst/>
          </a:prstGeom>
          <a:noFill/>
        </p:spPr>
        <p:txBody>
          <a:bodyPr wrap="square" rtlCol="0">
            <a:spAutoFit/>
          </a:bodyPr>
          <a:lstStyle/>
          <a:p>
            <a:pPr algn="ctr"/>
            <a:r>
              <a:rPr lang="en-GB" u="sng" dirty="0" smtClean="0"/>
              <a:t>Application as to exemption.</a:t>
            </a:r>
          </a:p>
          <a:p>
            <a:endParaRPr lang="en-GB" dirty="0" smtClean="0"/>
          </a:p>
          <a:p>
            <a:r>
              <a:rPr lang="en-GB" dirty="0"/>
              <a:t>(a)  On the ground that it is expedient in the national interests that the man should, instead of being employed in military service, be engaged in other work in which he is habitually engaged.</a:t>
            </a:r>
            <a:br>
              <a:rPr lang="en-GB" dirty="0"/>
            </a:br>
            <a:r>
              <a:rPr lang="en-GB" dirty="0">
                <a:solidFill>
                  <a:srgbClr val="FF0000"/>
                </a:solidFill>
              </a:rPr>
              <a:t>(b)  On the ground that it is expedient in the national interests that the man should, instead of being employed in military service, be engaged in other work which he wishes to be engaged.</a:t>
            </a:r>
            <a:br>
              <a:rPr lang="en-GB" dirty="0">
                <a:solidFill>
                  <a:srgbClr val="FF0000"/>
                </a:solidFill>
              </a:rPr>
            </a:br>
            <a:r>
              <a:rPr lang="en-GB" dirty="0">
                <a:solidFill>
                  <a:schemeClr val="tx2">
                    <a:lumMod val="60000"/>
                    <a:lumOff val="40000"/>
                  </a:schemeClr>
                </a:solidFill>
              </a:rPr>
              <a:t>(c)  If he is being educated or trained for any work, on the ground that it is expedient in the national interests that, instead of being employed in military service, he should continue to be so educated or trained.</a:t>
            </a:r>
            <a:r>
              <a:rPr lang="en-GB" dirty="0"/>
              <a:t/>
            </a:r>
            <a:br>
              <a:rPr lang="en-GB" dirty="0"/>
            </a:br>
            <a:r>
              <a:rPr lang="en-GB" dirty="0">
                <a:solidFill>
                  <a:schemeClr val="accent2"/>
                </a:solidFill>
              </a:rPr>
              <a:t>(d)  On the ground that serious hardship would ensue if the man were called up for Army service, owing to his exceptional financial or business obligations or domestic position.</a:t>
            </a:r>
            <a:r>
              <a:rPr lang="en-GB" dirty="0"/>
              <a:t/>
            </a:r>
            <a:br>
              <a:rPr lang="en-GB" dirty="0"/>
            </a:br>
            <a:r>
              <a:rPr lang="en-GB" dirty="0">
                <a:solidFill>
                  <a:srgbClr val="00B050"/>
                </a:solidFill>
              </a:rPr>
              <a:t>(e)  On the ground of ill-health or infirmity.</a:t>
            </a:r>
            <a:r>
              <a:rPr lang="en-GB" dirty="0"/>
              <a:t/>
            </a:r>
            <a:br>
              <a:rPr lang="en-GB" dirty="0"/>
            </a:br>
            <a:r>
              <a:rPr lang="en-GB" dirty="0">
                <a:solidFill>
                  <a:schemeClr val="accent4"/>
                </a:solidFill>
              </a:rPr>
              <a:t>(f)   On the ground of a conscientious objection to the undertaking of combatant service.</a:t>
            </a:r>
            <a:r>
              <a:rPr lang="en-GB" dirty="0"/>
              <a:t/>
            </a:r>
            <a:br>
              <a:rPr lang="en-GB" dirty="0"/>
            </a:br>
            <a:r>
              <a:rPr lang="en-GB" dirty="0">
                <a:solidFill>
                  <a:schemeClr val="accent5"/>
                </a:solidFill>
              </a:rPr>
              <a:t>(g)  On the ground that the principal and usual occupation of the man is one of those included in the list of occupations certified by Government Departments for exemption. </a:t>
            </a:r>
          </a:p>
          <a:p>
            <a:r>
              <a:rPr lang="en-GB" dirty="0"/>
              <a:t> </a:t>
            </a:r>
          </a:p>
        </p:txBody>
      </p:sp>
    </p:spTree>
    <p:extLst>
      <p:ext uri="{BB962C8B-B14F-4D97-AF65-F5344CB8AC3E}">
        <p14:creationId xmlns:p14="http://schemas.microsoft.com/office/powerpoint/2010/main" val="385529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Cadw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724702"/>
            <a:ext cx="2064645" cy="8012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descr="logo EXTRA Larg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6482" y="5600924"/>
            <a:ext cx="909755" cy="10047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descr="DAT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6956" y="5765281"/>
            <a:ext cx="1770247" cy="7520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7" name="Picture 5" descr="Wales for peace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0352" y="5649069"/>
            <a:ext cx="944224" cy="8453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Box 6"/>
          <p:cNvSpPr txBox="1"/>
          <p:nvPr/>
        </p:nvSpPr>
        <p:spPr>
          <a:xfrm>
            <a:off x="827584" y="764704"/>
            <a:ext cx="4464496" cy="1200329"/>
          </a:xfrm>
          <a:prstGeom prst="rect">
            <a:avLst/>
          </a:prstGeom>
          <a:noFill/>
        </p:spPr>
        <p:txBody>
          <a:bodyPr wrap="square" rtlCol="0">
            <a:spAutoFit/>
          </a:bodyPr>
          <a:lstStyle/>
          <a:p>
            <a:r>
              <a:rPr lang="en-GB" dirty="0" smtClean="0"/>
              <a:t>Complete the form at home if you have not finished.  Next lesson you will be facing a tribunal – Make sure you are ready to argue your case! </a:t>
            </a:r>
            <a:endParaRPr lang="en-GB" dirty="0"/>
          </a:p>
        </p:txBody>
      </p:sp>
      <p:pic>
        <p:nvPicPr>
          <p:cNvPr id="8" name="Picture 7" descr="C:\Users\Sarah\AppData\Local\Microsoft\Windows\Temporary Internet Files\Content.IE5\37G35Z4R\feather-line-ar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8" y="476672"/>
            <a:ext cx="2057599" cy="22882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arah\AppData\Local\Microsoft\Windows\Temporary Internet Files\Content.IE5\37G35Z4R\law-clip-art-5[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2034663"/>
            <a:ext cx="3600400" cy="33460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HIREHALL\trust\Joint HM-Field Services Projects\Calch Project\Publicity\Logos\BBNPA logo\bbnpa Logo_CMY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60232" y="5592578"/>
            <a:ext cx="728680" cy="1013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607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Users\Sarah\AppData\Local\Microsoft\Windows\Temporary Internet Files\Content.IE5\37G35Z4R\feather-line-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260648"/>
            <a:ext cx="1193503" cy="13273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35596" y="1606363"/>
            <a:ext cx="7344816" cy="2677656"/>
          </a:xfrm>
          <a:prstGeom prst="rect">
            <a:avLst/>
          </a:prstGeom>
          <a:noFill/>
        </p:spPr>
        <p:txBody>
          <a:bodyPr wrap="square" rtlCol="0">
            <a:spAutoFit/>
          </a:bodyPr>
          <a:lstStyle/>
          <a:p>
            <a:pPr algn="ctr"/>
            <a:r>
              <a:rPr lang="en-GB" sz="2800" u="sng" dirty="0" smtClean="0"/>
              <a:t>Aims</a:t>
            </a:r>
          </a:p>
          <a:p>
            <a:r>
              <a:rPr lang="en-GB" sz="2800" dirty="0"/>
              <a:t>To discover who the </a:t>
            </a:r>
            <a:r>
              <a:rPr lang="en-GB" sz="2800" dirty="0" smtClean="0"/>
              <a:t>conscientious </a:t>
            </a:r>
            <a:r>
              <a:rPr lang="en-GB" sz="2800" dirty="0"/>
              <a:t>o</a:t>
            </a:r>
            <a:r>
              <a:rPr lang="en-GB" sz="2800" dirty="0" smtClean="0"/>
              <a:t>bjectors </a:t>
            </a:r>
            <a:r>
              <a:rPr lang="en-GB" sz="2800" dirty="0"/>
              <a:t>were</a:t>
            </a:r>
            <a:r>
              <a:rPr lang="en-GB" sz="2800" dirty="0" smtClean="0"/>
              <a:t>.</a:t>
            </a:r>
          </a:p>
          <a:p>
            <a:endParaRPr lang="en-GB" sz="2800" dirty="0"/>
          </a:p>
          <a:p>
            <a:r>
              <a:rPr lang="en-GB" sz="2800" dirty="0" smtClean="0"/>
              <a:t>To </a:t>
            </a:r>
            <a:r>
              <a:rPr lang="en-GB" sz="2800" dirty="0"/>
              <a:t>investigate why they didn’t want to go to war.</a:t>
            </a:r>
          </a:p>
          <a:p>
            <a:pPr algn="ctr"/>
            <a:endParaRPr lang="en-GB" sz="2800" u="sng" dirty="0" smtClean="0"/>
          </a:p>
        </p:txBody>
      </p:sp>
    </p:spTree>
    <p:extLst>
      <p:ext uri="{BB962C8B-B14F-4D97-AF65-F5344CB8AC3E}">
        <p14:creationId xmlns:p14="http://schemas.microsoft.com/office/powerpoint/2010/main" val="775331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9552" y="295299"/>
            <a:ext cx="8280920" cy="1200329"/>
          </a:xfrm>
          <a:prstGeom prst="rect">
            <a:avLst/>
          </a:prstGeom>
          <a:noFill/>
        </p:spPr>
        <p:txBody>
          <a:bodyPr wrap="square" rtlCol="0">
            <a:spAutoFit/>
          </a:bodyPr>
          <a:lstStyle/>
          <a:p>
            <a:r>
              <a:rPr lang="en-GB" dirty="0" smtClean="0"/>
              <a:t>When the First World War began in July 1914 everyone believed it would be over by Christmas.  Millions </a:t>
            </a:r>
            <a:r>
              <a:rPr lang="en-GB" dirty="0"/>
              <a:t>of men left home to fight believing it was their duty. </a:t>
            </a:r>
            <a:r>
              <a:rPr lang="en-GB" dirty="0" smtClean="0"/>
              <a:t>  Some were as young as 14, lying about their age in order to fight for their country.  </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794" y="1495628"/>
            <a:ext cx="7784420" cy="4504192"/>
          </a:xfrm>
          <a:prstGeom prst="rect">
            <a:avLst/>
          </a:prstGeom>
        </p:spPr>
      </p:pic>
    </p:spTree>
    <p:extLst>
      <p:ext uri="{BB962C8B-B14F-4D97-AF65-F5344CB8AC3E}">
        <p14:creationId xmlns:p14="http://schemas.microsoft.com/office/powerpoint/2010/main" val="513050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899592" y="620688"/>
            <a:ext cx="7704856" cy="1200329"/>
          </a:xfrm>
          <a:prstGeom prst="rect">
            <a:avLst/>
          </a:prstGeom>
        </p:spPr>
        <p:txBody>
          <a:bodyPr wrap="square">
            <a:spAutoFit/>
          </a:bodyPr>
          <a:lstStyle/>
          <a:p>
            <a:r>
              <a:rPr lang="en-GB" sz="2400" dirty="0"/>
              <a:t>'The state should have the right to compel the individual to fight for their country, and to give up their life if necessary, in time of war.' </a:t>
            </a:r>
          </a:p>
        </p:txBody>
      </p:sp>
      <p:pic>
        <p:nvPicPr>
          <p:cNvPr id="1027" name="Picture 3" descr="C:\Users\Sarah\AppData\Local\Microsoft\Windows\Temporary Internet Files\Content.IE5\1Q0ZNB6H\soldier-with-rifle-cli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4605" y="1839435"/>
            <a:ext cx="2711811" cy="33897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83568" y="3501878"/>
            <a:ext cx="4536504" cy="830997"/>
          </a:xfrm>
          <a:prstGeom prst="rect">
            <a:avLst/>
          </a:prstGeom>
          <a:noFill/>
        </p:spPr>
        <p:txBody>
          <a:bodyPr wrap="square" rtlCol="0">
            <a:spAutoFit/>
          </a:bodyPr>
          <a:lstStyle/>
          <a:p>
            <a:r>
              <a:rPr lang="en-GB" sz="2400" dirty="0" smtClean="0"/>
              <a:t>In your groups discuss whether or not you agree with this statement.  </a:t>
            </a:r>
            <a:endParaRPr lang="en-GB" sz="2400" dirty="0"/>
          </a:p>
        </p:txBody>
      </p:sp>
    </p:spTree>
    <p:extLst>
      <p:ext uri="{BB962C8B-B14F-4D97-AF65-F5344CB8AC3E}">
        <p14:creationId xmlns:p14="http://schemas.microsoft.com/office/powerpoint/2010/main" val="733028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373px-Military_Service_Act_1916_poster_IW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082" y="306994"/>
            <a:ext cx="4536504" cy="6244012"/>
          </a:xfrm>
          <a:prstGeom prst="rect">
            <a:avLst/>
          </a:prstGeom>
        </p:spPr>
      </p:pic>
      <p:sp>
        <p:nvSpPr>
          <p:cNvPr id="2" name="TextBox 1"/>
          <p:cNvSpPr txBox="1"/>
          <p:nvPr/>
        </p:nvSpPr>
        <p:spPr>
          <a:xfrm>
            <a:off x="5076056" y="908720"/>
            <a:ext cx="3744416" cy="3970318"/>
          </a:xfrm>
          <a:prstGeom prst="rect">
            <a:avLst/>
          </a:prstGeom>
          <a:noFill/>
        </p:spPr>
        <p:txBody>
          <a:bodyPr wrap="square" rtlCol="0">
            <a:spAutoFit/>
          </a:bodyPr>
          <a:lstStyle/>
          <a:p>
            <a:r>
              <a:rPr lang="en-GB" dirty="0"/>
              <a:t>However when the war continued, more men were needed to fight and volunteer numbers started to drop.  In 1916 conscription (being ordered to join military service) was introduced for all men aged 18-41.  A conscience clause was added for those who had a ‘conscientious objection to the undertaking of combatant service’  Those whose beliefs meant they could not fight were sent to face a tribunal to argue their case.  Men objected for a variety of different reasons.  </a:t>
            </a:r>
          </a:p>
          <a:p>
            <a:r>
              <a:rPr lang="en-GB" dirty="0"/>
              <a:t> </a:t>
            </a:r>
          </a:p>
        </p:txBody>
      </p:sp>
    </p:spTree>
    <p:extLst>
      <p:ext uri="{BB962C8B-B14F-4D97-AF65-F5344CB8AC3E}">
        <p14:creationId xmlns:p14="http://schemas.microsoft.com/office/powerpoint/2010/main" val="4209624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Users\Sarah\AppData\Local\Microsoft\Windows\Temporary Internet Files\Content.IE5\37G35Z4R\feather-line-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04657" y="1044701"/>
            <a:ext cx="1193503" cy="13273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7848" y="692696"/>
            <a:ext cx="5526360" cy="2031325"/>
          </a:xfrm>
          <a:prstGeom prst="rect">
            <a:avLst/>
          </a:prstGeom>
        </p:spPr>
        <p:txBody>
          <a:bodyPr wrap="square">
            <a:spAutoFit/>
          </a:bodyPr>
          <a:lstStyle/>
          <a:p>
            <a:pPr lvl="0"/>
            <a:r>
              <a:rPr lang="en-GB" dirty="0" smtClean="0"/>
              <a:t>Questions</a:t>
            </a:r>
          </a:p>
          <a:p>
            <a:pPr marL="342900" lvl="0" indent="-342900">
              <a:buAutoNum type="arabicPeriod"/>
            </a:pPr>
            <a:r>
              <a:rPr lang="en-GB" dirty="0" smtClean="0"/>
              <a:t>What </a:t>
            </a:r>
            <a:r>
              <a:rPr lang="en-GB" dirty="0"/>
              <a:t>was conscription and why was it introduced</a:t>
            </a:r>
            <a:r>
              <a:rPr lang="en-GB" dirty="0" smtClean="0"/>
              <a:t>?</a:t>
            </a:r>
          </a:p>
          <a:p>
            <a:pPr marL="342900" lvl="0" indent="-342900">
              <a:buAutoNum type="arabicPeriod"/>
            </a:pPr>
            <a:endParaRPr lang="en-GB" dirty="0"/>
          </a:p>
          <a:p>
            <a:pPr marL="342900" lvl="0" indent="-342900">
              <a:buAutoNum type="arabicPeriod" startAt="2"/>
            </a:pPr>
            <a:r>
              <a:rPr lang="en-GB" dirty="0" smtClean="0"/>
              <a:t>What </a:t>
            </a:r>
            <a:r>
              <a:rPr lang="en-GB" dirty="0"/>
              <a:t>is a </a:t>
            </a:r>
            <a:r>
              <a:rPr lang="en-GB" dirty="0" smtClean="0"/>
              <a:t>conscientious </a:t>
            </a:r>
            <a:r>
              <a:rPr lang="en-GB" dirty="0"/>
              <a:t>o</a:t>
            </a:r>
            <a:r>
              <a:rPr lang="en-GB" dirty="0" smtClean="0"/>
              <a:t>bjector</a:t>
            </a:r>
            <a:r>
              <a:rPr lang="en-GB" dirty="0"/>
              <a:t>?  </a:t>
            </a:r>
            <a:endParaRPr lang="en-GB" dirty="0" smtClean="0"/>
          </a:p>
          <a:p>
            <a:pPr marL="342900" lvl="0" indent="-342900">
              <a:buAutoNum type="arabicPeriod" startAt="2"/>
            </a:pPr>
            <a:endParaRPr lang="en-GB" dirty="0"/>
          </a:p>
          <a:p>
            <a:pPr lvl="0"/>
            <a:r>
              <a:rPr lang="en-GB" dirty="0" smtClean="0"/>
              <a:t>3.  What </a:t>
            </a:r>
            <a:r>
              <a:rPr lang="en-GB" dirty="0"/>
              <a:t>reasons do you think someone had for not going to fight during the war?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924944"/>
            <a:ext cx="2299738" cy="3429000"/>
          </a:xfrm>
          <a:prstGeom prst="rect">
            <a:avLst/>
          </a:prstGeom>
        </p:spPr>
      </p:pic>
    </p:spTree>
    <p:extLst>
      <p:ext uri="{BB962C8B-B14F-4D97-AF65-F5344CB8AC3E}">
        <p14:creationId xmlns:p14="http://schemas.microsoft.com/office/powerpoint/2010/main" val="314727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Users\Sarah\AppData\Local\Microsoft\Windows\Temporary Internet Files\Content.IE5\37G35Z4R\feather-line-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2593" y="1226541"/>
            <a:ext cx="1193503" cy="1327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611560" y="476672"/>
            <a:ext cx="3151187" cy="1800200"/>
          </a:xfrm>
          <a:prstGeom prst="rect">
            <a:avLst/>
          </a:prstGeom>
          <a:solidFill>
            <a:srgbClr val="F3DCD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1F497D"/>
                </a:solidFill>
                <a:effectLst/>
                <a:latin typeface="Calibri" pitchFamily="34" charset="0"/>
                <a:cs typeface="Arial" pitchFamily="34" charset="0"/>
              </a:rPr>
              <a:t>Religious objectors.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Men who objected to war as it was against the beliefs in their religion.  This was the largest group of objectors and mainly included Quakers and Jehovah Witnesses.  </a:t>
            </a:r>
            <a:endParaRPr kumimoji="0" lang="en-GB" altLang="en-US" sz="1400" b="1" i="0" u="none" strike="noStrike" cap="none" normalizeH="0" baseline="0" dirty="0" smtClean="0">
              <a:ln>
                <a:noFill/>
              </a:ln>
              <a:solidFill>
                <a:srgbClr val="1F497D"/>
              </a:solidFill>
              <a:effectLst/>
              <a:latin typeface="Calibri" pitchFamily="34" charset="0"/>
              <a:cs typeface="Arial" pitchFamily="34" charset="0"/>
            </a:endParaRPr>
          </a:p>
          <a:p>
            <a:pPr lvl="0" fontAlgn="base">
              <a:spcBef>
                <a:spcPct val="0"/>
              </a:spcBef>
              <a:spcAft>
                <a:spcPct val="0"/>
              </a:spcAft>
            </a:pPr>
            <a:r>
              <a:rPr lang="en-GB" sz="1400" dirty="0"/>
              <a:t>‘Thou shalt not kill’.</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4"/>
          <p:cNvSpPr txBox="1">
            <a:spLocks noChangeArrowheads="1"/>
          </p:cNvSpPr>
          <p:nvPr/>
        </p:nvSpPr>
        <p:spPr bwMode="auto">
          <a:xfrm>
            <a:off x="5436096" y="404664"/>
            <a:ext cx="3151187" cy="2088232"/>
          </a:xfrm>
          <a:prstGeom prst="rect">
            <a:avLst/>
          </a:prstGeom>
          <a:solidFill>
            <a:srgbClr val="F3DCD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1F497D"/>
                </a:solidFill>
                <a:effectLst/>
                <a:latin typeface="Calibri" pitchFamily="34" charset="0"/>
                <a:cs typeface="Arial" pitchFamily="34" charset="0"/>
              </a:rPr>
              <a:t>Pacifists and political objectors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The pacifist conscientious </a:t>
            </a:r>
            <a:r>
              <a:rPr lang="en-GB" altLang="en-US" sz="1400" dirty="0">
                <a:solidFill>
                  <a:srgbClr val="000000"/>
                </a:solidFill>
                <a:latin typeface="Calibri" pitchFamily="34" charset="0"/>
                <a:cs typeface="Arial" pitchFamily="34" charset="0"/>
              </a:rPr>
              <a:t>o</a:t>
            </a: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bjectors believed that all war was wrong.  They believed that all violence was wrong and that negotiation was the preferable </a:t>
            </a: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way of </a:t>
            </a: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settling disputes.   </a:t>
            </a:r>
            <a:endParaRPr kumimoji="0" lang="en-GB" altLang="en-US" sz="1400" b="1" i="0" u="none" strike="noStrike" cap="none" normalizeH="0" baseline="0" dirty="0" smtClean="0">
              <a:ln>
                <a:noFill/>
              </a:ln>
              <a:solidFill>
                <a:srgbClr val="1F497D"/>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Political objectors were those who did not consider Germany to be the enemy.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5"/>
          <p:cNvSpPr txBox="1">
            <a:spLocks noChangeArrowheads="1"/>
          </p:cNvSpPr>
          <p:nvPr/>
        </p:nvSpPr>
        <p:spPr bwMode="auto">
          <a:xfrm>
            <a:off x="631710" y="3933056"/>
            <a:ext cx="3151187" cy="2160240"/>
          </a:xfrm>
          <a:prstGeom prst="rect">
            <a:avLst/>
          </a:prstGeom>
          <a:solidFill>
            <a:srgbClr val="F3DCD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1F497D"/>
                </a:solidFill>
                <a:effectLst/>
                <a:latin typeface="Calibri" pitchFamily="34" charset="0"/>
                <a:cs typeface="Arial" pitchFamily="34" charset="0"/>
              </a:rPr>
              <a:t>Absolutists and Alternativists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Absolutists were opposed to the conscription law and also to war.  They believed that their civil liberty and the freedom of the individual should be upheld.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Alternativists did not agree with the war however they were prepared to undertake civilian work.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6"/>
          <p:cNvSpPr txBox="1">
            <a:spLocks noChangeArrowheads="1"/>
          </p:cNvSpPr>
          <p:nvPr/>
        </p:nvSpPr>
        <p:spPr bwMode="auto">
          <a:xfrm>
            <a:off x="5436096" y="4329100"/>
            <a:ext cx="3151187" cy="1368152"/>
          </a:xfrm>
          <a:prstGeom prst="rect">
            <a:avLst/>
          </a:prstGeom>
          <a:solidFill>
            <a:srgbClr val="F3DCDC"/>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1F497D"/>
                </a:solidFill>
                <a:effectLst/>
                <a:latin typeface="Calibri" pitchFamily="34" charset="0"/>
                <a:cs typeface="Arial" pitchFamily="34" charset="0"/>
              </a:rPr>
              <a:t>Non—combatants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dirty="0" smtClean="0">
                <a:ln>
                  <a:noFill/>
                </a:ln>
                <a:solidFill>
                  <a:srgbClr val="000000"/>
                </a:solidFill>
                <a:effectLst/>
                <a:latin typeface="Calibri" pitchFamily="34" charset="0"/>
                <a:cs typeface="Arial" pitchFamily="34" charset="0"/>
              </a:rPr>
              <a:t>Non-combatants were prepared to be conscripted but not to bear arms or to kill.  They were usually given other tasks like stretcher bearers or medics.  </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923020" y="2589203"/>
            <a:ext cx="5832648" cy="1200329"/>
          </a:xfrm>
          <a:prstGeom prst="rect">
            <a:avLst/>
          </a:prstGeom>
          <a:noFill/>
        </p:spPr>
        <p:txBody>
          <a:bodyPr wrap="square" rtlCol="0">
            <a:spAutoFit/>
          </a:bodyPr>
          <a:lstStyle/>
          <a:p>
            <a:pPr algn="ctr"/>
            <a:r>
              <a:rPr lang="en-GB" dirty="0" smtClean="0"/>
              <a:t>Conscientious objection. </a:t>
            </a:r>
          </a:p>
          <a:p>
            <a:pPr algn="ctr"/>
            <a:endParaRPr lang="en-GB" dirty="0"/>
          </a:p>
          <a:p>
            <a:pPr algn="ctr"/>
            <a:r>
              <a:rPr lang="en-GB" dirty="0" smtClean="0"/>
              <a:t>4.  Which do you believe is the most valid reason?  Support your answer with reasons.  </a:t>
            </a:r>
            <a:endParaRPr lang="en-GB" dirty="0"/>
          </a:p>
        </p:txBody>
      </p:sp>
    </p:spTree>
    <p:extLst>
      <p:ext uri="{BB962C8B-B14F-4D97-AF65-F5344CB8AC3E}">
        <p14:creationId xmlns:p14="http://schemas.microsoft.com/office/powerpoint/2010/main" val="948066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218793"/>
            <a:ext cx="3971621" cy="593369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18793"/>
            <a:ext cx="3981969" cy="5933696"/>
          </a:xfrm>
          <a:prstGeom prst="rect">
            <a:avLst/>
          </a:prstGeom>
        </p:spPr>
      </p:pic>
      <p:sp>
        <p:nvSpPr>
          <p:cNvPr id="3" name="TextBox 2"/>
          <p:cNvSpPr txBox="1"/>
          <p:nvPr/>
        </p:nvSpPr>
        <p:spPr>
          <a:xfrm>
            <a:off x="2519772" y="6163559"/>
            <a:ext cx="4176464" cy="369332"/>
          </a:xfrm>
          <a:prstGeom prst="rect">
            <a:avLst/>
          </a:prstGeom>
          <a:noFill/>
        </p:spPr>
        <p:txBody>
          <a:bodyPr wrap="square" rtlCol="0">
            <a:spAutoFit/>
          </a:bodyPr>
          <a:lstStyle/>
          <a:p>
            <a:r>
              <a:rPr lang="en-GB" dirty="0" smtClean="0"/>
              <a:t>What are these posters designed to do?</a:t>
            </a:r>
            <a:endParaRPr lang="en-GB" dirty="0"/>
          </a:p>
        </p:txBody>
      </p:sp>
    </p:spTree>
    <p:extLst>
      <p:ext uri="{BB962C8B-B14F-4D97-AF65-F5344CB8AC3E}">
        <p14:creationId xmlns:p14="http://schemas.microsoft.com/office/powerpoint/2010/main" val="314317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712968" cy="648072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003" y="260648"/>
            <a:ext cx="4201563" cy="62646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60648"/>
            <a:ext cx="4143907" cy="6264696"/>
          </a:xfrm>
          <a:prstGeom prst="rect">
            <a:avLst/>
          </a:prstGeom>
        </p:spPr>
      </p:pic>
    </p:spTree>
    <p:extLst>
      <p:ext uri="{BB962C8B-B14F-4D97-AF65-F5344CB8AC3E}">
        <p14:creationId xmlns:p14="http://schemas.microsoft.com/office/powerpoint/2010/main" val="213249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1067</TotalTime>
  <Words>562</Words>
  <Application>Microsoft Office PowerPoint</Application>
  <PresentationFormat>On-screen Show (4:3)</PresentationFormat>
  <Paragraphs>47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Rees</dc:creator>
  <cp:lastModifiedBy>Alice Pyper</cp:lastModifiedBy>
  <cp:revision>36</cp:revision>
  <dcterms:created xsi:type="dcterms:W3CDTF">2017-04-12T08:18:30Z</dcterms:created>
  <dcterms:modified xsi:type="dcterms:W3CDTF">2018-02-26T11:24:57Z</dcterms:modified>
</cp:coreProperties>
</file>