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BC8B-1051-4A17-9504-7F38EB364ED1}" type="datetimeFigureOut">
              <a:rPr lang="en-GB" smtClean="0"/>
              <a:t>18/12/2014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62" y="2492896"/>
            <a:ext cx="2021384" cy="2487217"/>
          </a:xfrm>
          <a:prstGeom prst="rect">
            <a:avLst/>
          </a:prstGeom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118743" y="908720"/>
            <a:ext cx="4742325" cy="1197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Gwyddoniaeth</a:t>
            </a:r>
            <a:endParaRPr lang="en-GB" sz="3600" b="1" kern="10" dirty="0" smtClean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  <a:p>
            <a:pPr algn="ctr" rtl="0">
              <a:buNone/>
            </a:pPr>
            <a:r>
              <a:rPr lang="en-GB" sz="3600" b="1" kern="10" spc="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Uned</a:t>
            </a:r>
            <a:r>
              <a:rPr lang="en-GB" sz="3600" b="1" kern="10" spc="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en-GB" sz="3600" b="1" kern="10" dirty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1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 descr="BBT logo EXTRA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26" y="5840803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40803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92" y="5746426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19" descr="WAG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79" y="5805264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0" descr="DAT logo clear background l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85" y="5815379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4" y="355727"/>
            <a:ext cx="8100392" cy="60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5871532" cy="5832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476672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Am gannoedd o flynyddoedd mae ffermwyr wedi gweithio ar y Mynydd Du i gloddio’r graig lwyd sydd i'w gweld yno.</a:t>
            </a:r>
            <a:endParaRPr lang="en-GB" dirty="0"/>
          </a:p>
          <a:p>
            <a:r>
              <a:rPr lang="cy-GB" dirty="0"/>
              <a:t>Pan fydd y graig yn rhydd maen nhw wedyn yn ei losgi mewn odyn ar dymheredd uchel iawn</a:t>
            </a:r>
            <a:r>
              <a:rPr lang="cy-GB" dirty="0" smtClean="0"/>
              <a:t>.</a:t>
            </a:r>
          </a:p>
          <a:p>
            <a:endParaRPr lang="en-GB" dirty="0"/>
          </a:p>
          <a:p>
            <a:r>
              <a:rPr lang="cy-GB" dirty="0"/>
              <a:t>Ond pam oedd ffermwyr angen y garreg lwyd hon?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rc_mi" descr="Calcined-Lime-quick-lime-quicklime-burnt-lime-for-Mining-Industry-Steel-Indus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85" y="460445"/>
            <a:ext cx="24520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irc_mi" descr="Limestone-for-Ste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0445"/>
            <a:ext cx="269406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1669" y="261317"/>
            <a:ext cx="227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 smtClean="0"/>
              <a:t>Calchfaen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316315" y="2924944"/>
            <a:ext cx="4578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Roedd Calchfeini yn cael eu llosgi yn yr odynau i wneud calch. Roedd calch yn cael ei ledaenu ar gaeau ac ychwanegwyd dŵr ato i wneud calch tawdd.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  <a:p>
            <a:r>
              <a:rPr lang="cy-GB" dirty="0"/>
              <a:t>Roedd taenu calch ar y caeau yn helpu i niwtraleiddio pridd asidig fel y byddai cnydau yn tyfu'n well</a:t>
            </a:r>
            <a:r>
              <a:rPr lang="cy-GB" dirty="0" smtClean="0"/>
              <a:t>.</a:t>
            </a:r>
          </a:p>
          <a:p>
            <a:endParaRPr lang="en-GB" dirty="0"/>
          </a:p>
          <a:p>
            <a:r>
              <a:rPr lang="cy-GB" dirty="0"/>
              <a:t>Mae calch tawdd yn alcalïaidd.</a:t>
            </a:r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8993"/>
            <a:ext cx="3752743" cy="3961033"/>
          </a:xfrm>
          <a:prstGeom prst="rect">
            <a:avLst/>
          </a:prstGeom>
        </p:spPr>
      </p:pic>
      <p:pic>
        <p:nvPicPr>
          <p:cNvPr id="4100" name="Picture 4" descr="C:\Users\Sarah\AppData\Local\Microsoft\Windows\Temporary Internet Files\Content.IE5\2SUVEJ24\MM90023635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12006"/>
            <a:ext cx="840569" cy="11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otched Right Arrow 6"/>
          <p:cNvSpPr/>
          <p:nvPr/>
        </p:nvSpPr>
        <p:spPr>
          <a:xfrm>
            <a:off x="3243002" y="1340768"/>
            <a:ext cx="536910" cy="432048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otched Right Arrow 10"/>
          <p:cNvSpPr/>
          <p:nvPr/>
        </p:nvSpPr>
        <p:spPr>
          <a:xfrm>
            <a:off x="5292080" y="1340768"/>
            <a:ext cx="536910" cy="432048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C:\Users\Sarah\AppData\Local\Microsoft\Windows\Temporary Internet Files\Content.IE5\2SUVEJ24\MC9003253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1324966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rah\AppData\Local\Microsoft\Windows\Temporary Internet Files\Content.IE5\R3Q20SRX\MC9003253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18" y="4303737"/>
            <a:ext cx="1484071" cy="18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rah\AppData\Local\Microsoft\Windows\Temporary Internet Files\Content.IE5\OYR95GD0\MC9003253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11" y="4143401"/>
            <a:ext cx="1388974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73423" y="404664"/>
            <a:ext cx="6875462" cy="2787650"/>
          </a:xfrm>
          <a:prstGeom prst="rect">
            <a:avLst/>
          </a:prstGeom>
          <a:noFill/>
          <a:ln w="19050" algn="in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cy-GB" sz="1600" dirty="0"/>
              <a:t>Mae llawer o nwyddau tŷ hefyd yn asidau neu’n alcalïau ond dydyn nhw ddim yn rhy beryglus. </a:t>
            </a:r>
          </a:p>
          <a:p>
            <a:r>
              <a:rPr lang="cy-GB" sz="1600" dirty="0"/>
              <a:t>Mae rhai asidau ac alcalïau yn gryfach a rhaid eu trin yn ofalus. Mae cryfder asid neu alcali yn cael ei fesur ar y raddfa pH. Mae cemegion niwtral yn pH 7, mae’r rhai sy’n mesur llai na 7 yn asid, tra bo’r rhai sy’n mesur mwy na 7 (hyd at 14) yn alcalïaidd.</a:t>
            </a:r>
          </a:p>
          <a:p>
            <a:r>
              <a:rPr lang="cy-GB" sz="1600" dirty="0"/>
              <a:t>Mae ychwanegu asid at  alcali (a’r ffordd arall) yn ei niwtraleiddio.</a:t>
            </a:r>
          </a:p>
          <a:p>
            <a:r>
              <a:rPr lang="cy-GB" sz="1600" dirty="0"/>
              <a:t>Oeddech chi’n gwybod bod yr hylif yn eich stumog yn asid ? Mae’r asid yn eich stumog yn eich helpu i dreulio’ch bwyd. </a:t>
            </a:r>
          </a:p>
          <a:p>
            <a:r>
              <a:rPr lang="cy-GB" sz="1600" dirty="0"/>
              <a:t>  </a:t>
            </a:r>
          </a:p>
          <a:p>
            <a:r>
              <a:rPr lang="cy-GB" sz="1600" dirty="0"/>
              <a:t> </a:t>
            </a:r>
          </a:p>
          <a:p>
            <a:r>
              <a:rPr lang="cy-GB" sz="1600" dirty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MC90009279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97" y="2564904"/>
            <a:ext cx="9937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irc_mi" descr="pH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0" y="1484784"/>
            <a:ext cx="847250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9065" y="8368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The pH Scale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2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Sarah\AppData\Local\Microsoft\Windows\Temporary Internet Files\Content.IE5\2SUVEJ24\MC9002296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1816913" cy="126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3022" y="1256782"/>
            <a:ext cx="54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dirty="0"/>
              <a:t>Ar beth wnaethoch chi sylwi?</a:t>
            </a:r>
            <a:endParaRPr lang="en-GB" sz="32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60853" y="2780928"/>
            <a:ext cx="6728793" cy="19442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1. I </a:t>
            </a:r>
            <a:r>
              <a:rPr lang="en-GB" sz="2400" dirty="0" err="1"/>
              <a:t>ba</a:t>
            </a:r>
            <a:r>
              <a:rPr lang="en-GB" sz="2400" dirty="0"/>
              <a:t> </a:t>
            </a:r>
            <a:r>
              <a:rPr lang="en-GB" sz="2400" dirty="0" err="1"/>
              <a:t>liw</a:t>
            </a:r>
            <a:r>
              <a:rPr lang="en-GB" sz="2400" dirty="0"/>
              <a:t> y </a:t>
            </a:r>
            <a:r>
              <a:rPr lang="en-GB" sz="2400" dirty="0" err="1"/>
              <a:t>newidiodd</a:t>
            </a:r>
            <a:r>
              <a:rPr lang="en-GB" sz="2400" dirty="0"/>
              <a:t> y </a:t>
            </a:r>
            <a:r>
              <a:rPr lang="en-GB" sz="2400" dirty="0" err="1"/>
              <a:t>papur</a:t>
            </a:r>
            <a:r>
              <a:rPr lang="en-GB" sz="2400" dirty="0"/>
              <a:t>/</a:t>
            </a:r>
            <a:r>
              <a:rPr lang="en-GB" sz="2400" dirty="0" err="1"/>
              <a:t>toddiant</a:t>
            </a:r>
            <a:r>
              <a:rPr lang="en-GB" sz="2400" dirty="0"/>
              <a:t> </a:t>
            </a:r>
            <a:r>
              <a:rPr lang="en-GB" sz="2400" dirty="0" err="1"/>
              <a:t>litmws</a:t>
            </a:r>
            <a:r>
              <a:rPr lang="en-GB" sz="2400" dirty="0"/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r>
              <a:rPr lang="en-GB" sz="2400" dirty="0"/>
              <a:t>2.  Beth </a:t>
            </a:r>
            <a:r>
              <a:rPr lang="en-GB" sz="2400" dirty="0" err="1"/>
              <a:t>ydy</a:t>
            </a:r>
            <a:r>
              <a:rPr lang="en-GB" sz="2400" dirty="0"/>
              <a:t> </a:t>
            </a:r>
            <a:r>
              <a:rPr lang="en-GB" sz="2400" dirty="0" err="1"/>
              <a:t>rhif</a:t>
            </a:r>
            <a:r>
              <a:rPr lang="en-GB" sz="2400" dirty="0"/>
              <a:t> pH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eitem</a:t>
            </a:r>
            <a:r>
              <a:rPr lang="en-GB" sz="2400" dirty="0"/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r>
              <a:rPr lang="en-GB" sz="2400" dirty="0"/>
              <a:t>3. </a:t>
            </a:r>
            <a:r>
              <a:rPr lang="en-GB" sz="2400" dirty="0" err="1"/>
              <a:t>Ydy’r</a:t>
            </a:r>
            <a:r>
              <a:rPr lang="en-GB" sz="2400" dirty="0"/>
              <a:t> </a:t>
            </a:r>
            <a:r>
              <a:rPr lang="en-GB" sz="2400" dirty="0" err="1"/>
              <a:t>eitem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asidig</a:t>
            </a:r>
            <a:r>
              <a:rPr lang="en-GB" sz="2400" dirty="0"/>
              <a:t>,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alcalïaidd</a:t>
            </a:r>
            <a:r>
              <a:rPr lang="en-GB" sz="2400" dirty="0"/>
              <a:t> </a:t>
            </a:r>
            <a:r>
              <a:rPr lang="en-GB" sz="2400" dirty="0" err="1"/>
              <a:t>neu’n</a:t>
            </a:r>
            <a:r>
              <a:rPr lang="en-GB" sz="2400" dirty="0"/>
              <a:t> </a:t>
            </a:r>
            <a:r>
              <a:rPr lang="en-GB" sz="2400" dirty="0" err="1"/>
              <a:t>niwtral</a:t>
            </a:r>
            <a:r>
              <a:rPr lang="en-GB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916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1997839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Mae </a:t>
            </a:r>
            <a:r>
              <a:rPr lang="en-GB" sz="2000" dirty="0" err="1">
                <a:solidFill>
                  <a:srgbClr val="00B050"/>
                </a:solidFill>
              </a:rPr>
              <a:t>asid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hydroclorig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yn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cael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ei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ddefnyddio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yn</a:t>
            </a:r>
            <a:r>
              <a:rPr lang="en-GB" sz="2000" dirty="0">
                <a:solidFill>
                  <a:srgbClr val="00B050"/>
                </a:solidFill>
              </a:rPr>
              <a:t> y </a:t>
            </a:r>
            <a:r>
              <a:rPr lang="en-GB" sz="2000" dirty="0" err="1">
                <a:solidFill>
                  <a:srgbClr val="00B050"/>
                </a:solidFill>
              </a:rPr>
              <a:t>stumog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i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helpu</a:t>
            </a:r>
            <a:r>
              <a:rPr lang="en-GB" sz="2000" dirty="0">
                <a:solidFill>
                  <a:srgbClr val="00B050"/>
                </a:solidFill>
              </a:rPr>
              <a:t> _______. </a:t>
            </a:r>
            <a:r>
              <a:rPr lang="en-GB" sz="2000" dirty="0" err="1">
                <a:solidFill>
                  <a:srgbClr val="00B050"/>
                </a:solidFill>
              </a:rPr>
              <a:t>Os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ydyn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ni’n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bwyta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gormod</a:t>
            </a:r>
            <a:r>
              <a:rPr lang="en-GB" sz="2000" dirty="0">
                <a:solidFill>
                  <a:srgbClr val="00B050"/>
                </a:solidFill>
              </a:rPr>
              <a:t> o </a:t>
            </a:r>
            <a:r>
              <a:rPr lang="en-GB" sz="2000" dirty="0" err="1">
                <a:solidFill>
                  <a:srgbClr val="00B050"/>
                </a:solidFill>
              </a:rPr>
              <a:t>fwydydd</a:t>
            </a:r>
            <a:r>
              <a:rPr lang="en-GB" sz="2000" dirty="0">
                <a:solidFill>
                  <a:srgbClr val="00B050"/>
                </a:solidFill>
              </a:rPr>
              <a:t> “</a:t>
            </a:r>
            <a:r>
              <a:rPr lang="en-GB" sz="2000" dirty="0" err="1">
                <a:solidFill>
                  <a:srgbClr val="00B050"/>
                </a:solidFill>
              </a:rPr>
              <a:t>cyfoethog</a:t>
            </a:r>
            <a:r>
              <a:rPr lang="en-GB" sz="2000" dirty="0">
                <a:solidFill>
                  <a:srgbClr val="00B050"/>
                </a:solidFill>
              </a:rPr>
              <a:t>”, </a:t>
            </a:r>
            <a:r>
              <a:rPr lang="en-GB" sz="2000" dirty="0" err="1">
                <a:solidFill>
                  <a:srgbClr val="00B050"/>
                </a:solidFill>
              </a:rPr>
              <a:t>bydd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ein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stumogau’n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creu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gormod</a:t>
            </a:r>
            <a:r>
              <a:rPr lang="en-GB" sz="2000" dirty="0">
                <a:solidFill>
                  <a:srgbClr val="00B050"/>
                </a:solidFill>
              </a:rPr>
              <a:t> o ______ – </a:t>
            </a:r>
            <a:r>
              <a:rPr lang="en-GB" sz="2000" dirty="0" err="1">
                <a:solidFill>
                  <a:srgbClr val="00B050"/>
                </a:solidFill>
              </a:rPr>
              <a:t>mae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hyn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yn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cael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ei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alw’n</a:t>
            </a:r>
            <a:r>
              <a:rPr lang="en-GB" sz="2000" dirty="0">
                <a:solidFill>
                  <a:srgbClr val="00B050"/>
                </a:solidFill>
              </a:rPr>
              <a:t> ____  ____. Mae </a:t>
            </a:r>
            <a:r>
              <a:rPr lang="en-GB" sz="2000" dirty="0" err="1">
                <a:solidFill>
                  <a:srgbClr val="00B050"/>
                </a:solidFill>
              </a:rPr>
              <a:t>angen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niwtraleiddio’r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asid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hwn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trwy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gymryd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tabledi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diffyg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traul</a:t>
            </a:r>
            <a:r>
              <a:rPr lang="en-GB" sz="2000" dirty="0">
                <a:solidFill>
                  <a:srgbClr val="00B050"/>
                </a:solidFill>
              </a:rPr>
              <a:t>.  </a:t>
            </a:r>
            <a:endParaRPr lang="en-GB" sz="2000" dirty="0" smtClean="0">
              <a:solidFill>
                <a:srgbClr val="00B050"/>
              </a:solidFill>
            </a:endParaRPr>
          </a:p>
          <a:p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>
                <a:solidFill>
                  <a:srgbClr val="00B050"/>
                </a:solidFill>
              </a:rPr>
              <a:t>   Mae </a:t>
            </a:r>
            <a:r>
              <a:rPr lang="en-GB" sz="2000" dirty="0" err="1">
                <a:solidFill>
                  <a:srgbClr val="00B050"/>
                </a:solidFill>
              </a:rPr>
              <a:t>pridd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yn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naturiol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asidig</a:t>
            </a:r>
            <a:r>
              <a:rPr lang="en-GB" sz="2000" dirty="0">
                <a:solidFill>
                  <a:srgbClr val="00B050"/>
                </a:solidFill>
              </a:rPr>
              <a:t>, </a:t>
            </a:r>
            <a:r>
              <a:rPr lang="en-GB" sz="2000" dirty="0" err="1">
                <a:solidFill>
                  <a:srgbClr val="00B050"/>
                </a:solidFill>
              </a:rPr>
              <a:t>yn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bennaf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oherwydd</a:t>
            </a:r>
            <a:r>
              <a:rPr lang="en-GB" sz="2000" dirty="0">
                <a:solidFill>
                  <a:srgbClr val="00B050"/>
                </a:solidFill>
              </a:rPr>
              <a:t> ______ </a:t>
            </a:r>
            <a:r>
              <a:rPr lang="en-GB" sz="2000" dirty="0" err="1">
                <a:solidFill>
                  <a:srgbClr val="00B050"/>
                </a:solidFill>
              </a:rPr>
              <a:t>asid</a:t>
            </a:r>
            <a:r>
              <a:rPr lang="en-GB" sz="2000" dirty="0">
                <a:solidFill>
                  <a:srgbClr val="00B050"/>
                </a:solidFill>
              </a:rPr>
              <a:t>. Mae </a:t>
            </a:r>
            <a:r>
              <a:rPr lang="en-GB" sz="2000" dirty="0" err="1">
                <a:solidFill>
                  <a:srgbClr val="00B050"/>
                </a:solidFill>
              </a:rPr>
              <a:t>hyn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yn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gallu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cael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effeithiau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gwael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ar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dyfiant</a:t>
            </a:r>
            <a:r>
              <a:rPr lang="en-GB" sz="2000" dirty="0">
                <a:solidFill>
                  <a:srgbClr val="00B050"/>
                </a:solidFill>
              </a:rPr>
              <a:t> ______ a </a:t>
            </a:r>
            <a:r>
              <a:rPr lang="en-GB" sz="2000" dirty="0" err="1">
                <a:solidFill>
                  <a:srgbClr val="00B050"/>
                </a:solidFill>
              </a:rPr>
              <a:t>llysiau</a:t>
            </a:r>
            <a:r>
              <a:rPr lang="en-GB" sz="2000" dirty="0">
                <a:solidFill>
                  <a:srgbClr val="00B050"/>
                </a:solidFill>
              </a:rPr>
              <a:t>, felly </a:t>
            </a:r>
            <a:r>
              <a:rPr lang="en-GB" sz="2000" dirty="0" err="1">
                <a:solidFill>
                  <a:srgbClr val="00B050"/>
                </a:solidFill>
              </a:rPr>
              <a:t>efallai</a:t>
            </a:r>
            <a:r>
              <a:rPr lang="en-GB" sz="2000" dirty="0">
                <a:solidFill>
                  <a:srgbClr val="00B050"/>
                </a:solidFill>
              </a:rPr>
              <a:t> y </a:t>
            </a:r>
            <a:r>
              <a:rPr lang="en-GB" sz="2000" dirty="0" err="1">
                <a:solidFill>
                  <a:srgbClr val="00B050"/>
                </a:solidFill>
              </a:rPr>
              <a:t>bydd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rhaid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niwtraleiddio’r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gormodedd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asid</a:t>
            </a:r>
            <a:r>
              <a:rPr lang="en-GB" sz="2000" dirty="0">
                <a:solidFill>
                  <a:srgbClr val="00B050"/>
                </a:solidFill>
              </a:rPr>
              <a:t> ag _______ </a:t>
            </a:r>
            <a:r>
              <a:rPr lang="en-GB" sz="2000" dirty="0" err="1">
                <a:solidFill>
                  <a:srgbClr val="00B050"/>
                </a:solidFill>
              </a:rPr>
              <a:t>neu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wrtaith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err="1">
                <a:solidFill>
                  <a:srgbClr val="00B050"/>
                </a:solidFill>
              </a:rPr>
              <a:t>addas</a:t>
            </a:r>
            <a:r>
              <a:rPr lang="en-GB" sz="20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3858" y="544824"/>
            <a:ext cx="279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Llenwch</a:t>
            </a:r>
            <a:r>
              <a:rPr lang="en-GB" sz="2400" dirty="0"/>
              <a:t> y </a:t>
            </a:r>
            <a:r>
              <a:rPr lang="en-GB" sz="2400" dirty="0" err="1"/>
              <a:t>bylchau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1" y="1012373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/>
              <a:t>Ysgrifennwch y canlynol yn eich llyfrau a llenwch y bylchau gan ddefnyddio'r geiriau coch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2354" y="5639150"/>
            <a:ext cx="825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err="1">
                <a:solidFill>
                  <a:srgbClr val="FF0000"/>
                </a:solidFill>
              </a:rPr>
              <a:t>planhigion</a:t>
            </a:r>
            <a:r>
              <a:rPr lang="en-GB" sz="2800" b="1" i="1" dirty="0">
                <a:solidFill>
                  <a:srgbClr val="FF0000"/>
                </a:solidFill>
              </a:rPr>
              <a:t>, </a:t>
            </a:r>
            <a:r>
              <a:rPr lang="en-GB" sz="2800" b="1" i="1" dirty="0" err="1">
                <a:solidFill>
                  <a:srgbClr val="FF0000"/>
                </a:solidFill>
              </a:rPr>
              <a:t>treuliad</a:t>
            </a:r>
            <a:r>
              <a:rPr lang="en-GB" sz="2800" b="1" i="1" dirty="0">
                <a:solidFill>
                  <a:srgbClr val="FF0000"/>
                </a:solidFill>
              </a:rPr>
              <a:t>, </a:t>
            </a:r>
            <a:r>
              <a:rPr lang="en-GB" sz="2800" b="1" i="1" dirty="0" err="1">
                <a:solidFill>
                  <a:srgbClr val="FF0000"/>
                </a:solidFill>
              </a:rPr>
              <a:t>ddiffyg</a:t>
            </a:r>
            <a:r>
              <a:rPr lang="en-GB" sz="2800" b="1" i="1" dirty="0">
                <a:solidFill>
                  <a:srgbClr val="FF0000"/>
                </a:solidFill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</a:rPr>
              <a:t>traul</a:t>
            </a:r>
            <a:r>
              <a:rPr lang="en-GB" sz="2800" b="1" i="1" dirty="0">
                <a:solidFill>
                  <a:srgbClr val="FF0000"/>
                </a:solidFill>
              </a:rPr>
              <a:t>, </a:t>
            </a:r>
            <a:r>
              <a:rPr lang="en-GB" sz="2800" b="1" i="1" dirty="0" err="1">
                <a:solidFill>
                  <a:srgbClr val="FF0000"/>
                </a:solidFill>
              </a:rPr>
              <a:t>alcali</a:t>
            </a:r>
            <a:r>
              <a:rPr lang="en-GB" sz="2800" b="1" i="1" dirty="0">
                <a:solidFill>
                  <a:srgbClr val="FF0000"/>
                </a:solidFill>
              </a:rPr>
              <a:t>, </a:t>
            </a:r>
            <a:r>
              <a:rPr lang="en-GB" sz="2800" b="1" i="1" dirty="0" err="1">
                <a:solidFill>
                  <a:srgbClr val="FF0000"/>
                </a:solidFill>
              </a:rPr>
              <a:t>glaw</a:t>
            </a:r>
            <a:r>
              <a:rPr lang="en-GB" sz="2800" b="1" i="1" dirty="0">
                <a:solidFill>
                  <a:srgbClr val="FF0000"/>
                </a:solidFill>
              </a:rPr>
              <a:t>, </a:t>
            </a:r>
            <a:r>
              <a:rPr lang="en-GB" sz="2800" b="1" i="1" dirty="0" err="1">
                <a:solidFill>
                  <a:srgbClr val="FF0000"/>
                </a:solidFill>
              </a:rPr>
              <a:t>asid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354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26</cp:revision>
  <dcterms:created xsi:type="dcterms:W3CDTF">2014-01-29T14:54:08Z</dcterms:created>
  <dcterms:modified xsi:type="dcterms:W3CDTF">2014-12-18T09:23:11Z</dcterms:modified>
</cp:coreProperties>
</file>