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2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A5AA-D3F1-40E7-B011-23227C0020B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1396-F0A0-457B-96D9-F2D89102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28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A5AA-D3F1-40E7-B011-23227C0020B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1396-F0A0-457B-96D9-F2D89102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6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A5AA-D3F1-40E7-B011-23227C0020B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1396-F0A0-457B-96D9-F2D89102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59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A5AA-D3F1-40E7-B011-23227C0020B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1396-F0A0-457B-96D9-F2D89102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8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A5AA-D3F1-40E7-B011-23227C0020B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1396-F0A0-457B-96D9-F2D89102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5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A5AA-D3F1-40E7-B011-23227C0020B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1396-F0A0-457B-96D9-F2D89102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7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A5AA-D3F1-40E7-B011-23227C0020B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1396-F0A0-457B-96D9-F2D89102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3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A5AA-D3F1-40E7-B011-23227C0020B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1396-F0A0-457B-96D9-F2D89102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60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A5AA-D3F1-40E7-B011-23227C0020B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1396-F0A0-457B-96D9-F2D89102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07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A5AA-D3F1-40E7-B011-23227C0020B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1396-F0A0-457B-96D9-F2D89102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9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A5AA-D3F1-40E7-B011-23227C0020B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1396-F0A0-457B-96D9-F2D89102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03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7A5AA-D3F1-40E7-B011-23227C0020B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1396-F0A0-457B-96D9-F2D89102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561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332656"/>
            <a:ext cx="8863284" cy="626469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136495" y="1052736"/>
            <a:ext cx="2949316" cy="12803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Hanes </a:t>
            </a:r>
          </a:p>
          <a:p>
            <a:pPr algn="ctr" rtl="0">
              <a:buNone/>
            </a:pPr>
            <a:r>
              <a:rPr lang="en-GB" sz="3600" b="1" kern="10" spc="0" dirty="0" err="1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Uned</a:t>
            </a:r>
            <a:r>
              <a:rPr lang="en-GB" sz="3600" b="1" kern="10" spc="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 1</a:t>
            </a:r>
            <a:endParaRPr lang="en-GB" sz="3600" b="1" kern="10" spc="0" dirty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61" y="2420888"/>
            <a:ext cx="2021384" cy="2487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1214686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18" descr="BBT logo EXTRA 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26" y="5840803"/>
            <a:ext cx="594320" cy="6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40803"/>
            <a:ext cx="2580681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92" y="5746426"/>
            <a:ext cx="1665634" cy="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" name="Picture 21" descr="WAG_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79" y="5805264"/>
            <a:ext cx="768173" cy="6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3" name="Picture 22" descr="DAT logo clear background l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85" y="5815379"/>
            <a:ext cx="1467946" cy="6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0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95" y="404664"/>
            <a:ext cx="6552728" cy="491454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48" y="5301208"/>
            <a:ext cx="1190791" cy="12479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79427"/>
            <a:ext cx="2394558" cy="10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661248"/>
            <a:ext cx="2038095" cy="87619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23" y="1556792"/>
            <a:ext cx="2592288" cy="317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1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14687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 err="1">
                <a:solidFill>
                  <a:schemeClr val="bg1"/>
                </a:solidFill>
              </a:rPr>
              <a:t>Amcanion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GB" dirty="0" err="1">
                <a:solidFill>
                  <a:schemeClr val="bg1"/>
                </a:solidFill>
              </a:rPr>
              <a:t>Ymchwilio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fywyd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marwolaeth</a:t>
            </a:r>
            <a:r>
              <a:rPr lang="en-GB" dirty="0">
                <a:solidFill>
                  <a:schemeClr val="bg1"/>
                </a:solidFill>
              </a:rPr>
              <a:t> David Davies </a:t>
            </a:r>
          </a:p>
        </p:txBody>
      </p:sp>
      <p:pic>
        <p:nvPicPr>
          <p:cNvPr id="4" name="Picture 2" descr="C:\Users\Sarah\AppData\Local\Microsoft\Windows\Temporary Internet Files\Content.IE5\0RKV6IQL\MC9002165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852936"/>
            <a:ext cx="251611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18" y="5479427"/>
            <a:ext cx="2394558" cy="10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</a:rPr>
              <a:t>Yn</a:t>
            </a:r>
            <a:r>
              <a:rPr lang="en-GB" sz="3200" dirty="0">
                <a:solidFill>
                  <a:schemeClr val="bg1"/>
                </a:solidFill>
              </a:rPr>
              <a:t> 1884, </a:t>
            </a:r>
            <a:r>
              <a:rPr lang="en-GB" sz="3200" dirty="0" err="1">
                <a:solidFill>
                  <a:schemeClr val="bg1"/>
                </a:solidFill>
              </a:rPr>
              <a:t>roedd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dyn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o’r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enw</a:t>
            </a:r>
            <a:r>
              <a:rPr lang="en-GB" sz="3200" dirty="0">
                <a:solidFill>
                  <a:schemeClr val="bg1"/>
                </a:solidFill>
              </a:rPr>
              <a:t> David Davies, a </a:t>
            </a:r>
            <a:r>
              <a:rPr lang="en-GB" sz="3200" dirty="0" err="1">
                <a:solidFill>
                  <a:schemeClr val="bg1"/>
                </a:solidFill>
              </a:rPr>
              <a:t>oedd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ddim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ond</a:t>
            </a:r>
            <a:r>
              <a:rPr lang="en-GB" sz="3200" dirty="0">
                <a:solidFill>
                  <a:schemeClr val="bg1"/>
                </a:solidFill>
              </a:rPr>
              <a:t> 22 </a:t>
            </a:r>
            <a:r>
              <a:rPr lang="en-GB" sz="3200" dirty="0" err="1">
                <a:solidFill>
                  <a:schemeClr val="bg1"/>
                </a:solidFill>
              </a:rPr>
              <a:t>oed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wedi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marw’n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sydyn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iawn</a:t>
            </a:r>
            <a:r>
              <a:rPr lang="en-GB" sz="3200" dirty="0">
                <a:solidFill>
                  <a:schemeClr val="bg1"/>
                </a:solidFill>
              </a:rPr>
              <a:t>. </a:t>
            </a:r>
            <a:r>
              <a:rPr lang="en-GB" sz="3200" dirty="0" err="1">
                <a:solidFill>
                  <a:schemeClr val="bg1"/>
                </a:solidFill>
              </a:rPr>
              <a:t>Rydyn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ni’n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mynd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ymchwilio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beth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ddigwyddodd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iddo</a:t>
            </a:r>
            <a:r>
              <a:rPr lang="en-GB" sz="32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050" name="Picture 2" descr="C:\Users\Sarah\AppData\Local\Microsoft\Windows\Temporary Internet Files\Content.IE5\FX340T1A\MC9002517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70" y="2780928"/>
            <a:ext cx="2920874" cy="219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434866"/>
            <a:ext cx="2394558" cy="10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5" y="908720"/>
            <a:ext cx="809752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7793" y="33265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risten ITC" pitchFamily="66" charset="0"/>
              </a:rPr>
              <a:t>This is where David Davies died.</a:t>
            </a:r>
            <a:endParaRPr lang="en-GB" sz="2400" dirty="0">
              <a:latin typeface="Kristen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1669" y="458112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bg1"/>
                </a:solidFill>
              </a:rPr>
              <a:t>Dyma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lle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bu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farw</a:t>
            </a:r>
            <a:r>
              <a:rPr lang="en-GB" sz="2400" dirty="0">
                <a:solidFill>
                  <a:schemeClr val="bg1"/>
                </a:solidFill>
              </a:rPr>
              <a:t> David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44929"/>
            <a:ext cx="2394558" cy="10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1396752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solidFill>
                  <a:schemeClr val="bg1"/>
                </a:solidFill>
              </a:rPr>
              <a:t>Mynd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ati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rannu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grwpiau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edrych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ar</a:t>
            </a:r>
            <a:r>
              <a:rPr lang="en-GB" dirty="0">
                <a:solidFill>
                  <a:schemeClr val="bg1"/>
                </a:solidFill>
              </a:rPr>
              <a:t> rai </a:t>
            </a:r>
            <a:r>
              <a:rPr lang="en-GB" dirty="0" err="1">
                <a:solidFill>
                  <a:schemeClr val="bg1"/>
                </a:solidFill>
              </a:rPr>
              <a:t>ffynonellau</a:t>
            </a:r>
            <a:r>
              <a:rPr lang="en-GB" dirty="0">
                <a:solidFill>
                  <a:schemeClr val="bg1"/>
                </a:solidFill>
              </a:rPr>
              <a:t> ac </a:t>
            </a:r>
            <a:r>
              <a:rPr lang="en-GB" dirty="0" err="1">
                <a:solidFill>
                  <a:schemeClr val="bg1"/>
                </a:solidFill>
              </a:rPr>
              <a:t>ymchwilio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ymhellach</a:t>
            </a:r>
            <a:r>
              <a:rPr lang="en-GB" dirty="0">
                <a:solidFill>
                  <a:schemeClr val="bg1"/>
                </a:solidFill>
              </a:rPr>
              <a:t>!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5" name="Picture 3" descr="C:\Users\Sarah\AppData\Local\Microsoft\Windows\Temporary Internet Files\Content.IE5\FZAD2XRA\MC9004326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rah\AppData\Local\Microsoft\Windows\Temporary Internet Files\Content.IE5\6GH79YML\MC90044146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75" y="5373216"/>
            <a:ext cx="2394558" cy="10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836712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solidFill>
                  <a:schemeClr val="bg1"/>
                </a:solidFill>
              </a:rPr>
              <a:t>               </a:t>
            </a:r>
            <a:r>
              <a:rPr lang="en-GB" dirty="0" err="1" smtClean="0">
                <a:solidFill>
                  <a:schemeClr val="bg1"/>
                </a:solidFill>
              </a:rPr>
              <a:t>Rhaid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bob </a:t>
            </a:r>
            <a:r>
              <a:rPr lang="en-GB" dirty="0" err="1">
                <a:solidFill>
                  <a:schemeClr val="bg1"/>
                </a:solidFill>
              </a:rPr>
              <a:t>grŵp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ddewis</a:t>
            </a:r>
            <a:r>
              <a:rPr lang="en-GB" dirty="0">
                <a:solidFill>
                  <a:schemeClr val="bg1"/>
                </a:solidFill>
              </a:rPr>
              <a:t> 2 </a:t>
            </a:r>
            <a:r>
              <a:rPr lang="en-GB" dirty="0" err="1">
                <a:solidFill>
                  <a:schemeClr val="bg1"/>
                </a:solidFill>
              </a:rPr>
              <a:t>ddisgybl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ymweld</a:t>
            </a:r>
            <a:r>
              <a:rPr lang="en-GB" dirty="0">
                <a:solidFill>
                  <a:schemeClr val="bg1"/>
                </a:solidFill>
              </a:rPr>
              <a:t> â </a:t>
            </a:r>
            <a:r>
              <a:rPr lang="en-GB" dirty="0" err="1">
                <a:solidFill>
                  <a:schemeClr val="bg1"/>
                </a:solidFill>
              </a:rPr>
              <a:t>grŵp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arall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bg1"/>
                </a:solidFill>
                <a:latin typeface="+mj-lt"/>
              </a:rPr>
              <a:t>Mae’r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ddau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ddisgybl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yn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ymweld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â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grŵp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gwahanol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er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mwyn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casglu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cymaint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o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wybodaeth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â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phosibl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heb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edrych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ar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ffynonellau’r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grwpiau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na’u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taflen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A3 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  <a:latin typeface="+mj-lt"/>
              </a:rPr>
              <a:t>Rhaid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i’r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aelodau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sydd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ar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ôl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yn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y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grŵp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roi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gwybodaeth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aelodau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sy’n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ymweld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o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grwpiau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eraill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heb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edrych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ar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ffynonellau’ch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grŵp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nac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ar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eich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taflen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A3).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18" y="5479427"/>
            <a:ext cx="2394558" cy="10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Sarah\AppData\Local\Microsoft\Windows\Temporary Internet Files\Content.IE5\FX340T1A\MC91021635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3624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4910" y="80792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Mynd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ati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rannu’r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hyn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rydych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wedi’i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ddysgu</a:t>
            </a:r>
            <a:r>
              <a:rPr lang="en-GB" dirty="0">
                <a:solidFill>
                  <a:schemeClr val="bg1"/>
                </a:solidFill>
              </a:rPr>
              <a:t>!</a:t>
            </a:r>
          </a:p>
          <a:p>
            <a:endParaRPr lang="en-GB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18" y="5458317"/>
            <a:ext cx="2394558" cy="10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6827"/>
            <a:ext cx="6207121" cy="61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121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Sarah Rees</cp:lastModifiedBy>
  <cp:revision>14</cp:revision>
  <dcterms:created xsi:type="dcterms:W3CDTF">2013-03-27T10:24:43Z</dcterms:created>
  <dcterms:modified xsi:type="dcterms:W3CDTF">2014-11-26T15:27:09Z</dcterms:modified>
</cp:coreProperties>
</file>