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95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6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2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7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33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8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0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7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1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DBC8B-1051-4A17-9504-7F38EB364ED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94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62" y="2492896"/>
            <a:ext cx="2021384" cy="2487217"/>
          </a:xfrm>
          <a:prstGeom prst="rect">
            <a:avLst/>
          </a:prstGeom>
        </p:spPr>
      </p:pic>
      <p:sp>
        <p:nvSpPr>
          <p:cNvPr id="15" name="WordArt 2"/>
          <p:cNvSpPr>
            <a:spLocks noChangeArrowheads="1" noChangeShapeType="1" noTextEdit="1"/>
          </p:cNvSpPr>
          <p:nvPr/>
        </p:nvSpPr>
        <p:spPr bwMode="auto">
          <a:xfrm>
            <a:off x="2051720" y="647651"/>
            <a:ext cx="5263429" cy="14401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dirty="0" err="1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Daearyddiaeth</a:t>
            </a: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 </a:t>
            </a:r>
          </a:p>
          <a:p>
            <a:pPr algn="ctr" rtl="0">
              <a:buNone/>
            </a:pPr>
            <a:r>
              <a:rPr lang="en-GB" sz="3600" b="1" kern="10" dirty="0" err="1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Uned</a:t>
            </a: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 </a:t>
            </a:r>
            <a:r>
              <a:rPr lang="en-GB" sz="3600" b="1" kern="10" dirty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3 </a:t>
            </a:r>
            <a:endParaRPr lang="en-GB" sz="3600" b="1" kern="10" spc="0" dirty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98" y="5889865"/>
            <a:ext cx="1214686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7" name="Picture 16" descr="BBT logo EXTRA Lar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588" y="5925404"/>
            <a:ext cx="594320" cy="6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962" y="5925404"/>
            <a:ext cx="2580681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954" y="5831027"/>
            <a:ext cx="1665634" cy="72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" name="Picture 19" descr="WAG_Whi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441" y="5889865"/>
            <a:ext cx="768173" cy="62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1" name="Picture 20" descr="DAT logo clear background l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347" y="5899980"/>
            <a:ext cx="1467946" cy="62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2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31" y="2276872"/>
            <a:ext cx="8085046" cy="39773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8630" y="1021378"/>
            <a:ext cx="832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Pa </a:t>
            </a:r>
            <a:r>
              <a:rPr lang="en-GB" sz="2400" dirty="0" err="1"/>
              <a:t>nodweddion</a:t>
            </a:r>
            <a:r>
              <a:rPr lang="en-GB" sz="2400" dirty="0"/>
              <a:t> </a:t>
            </a:r>
            <a:r>
              <a:rPr lang="en-GB" sz="2400" dirty="0" err="1"/>
              <a:t>o’r</a:t>
            </a:r>
            <a:r>
              <a:rPr lang="en-GB" sz="2400" dirty="0"/>
              <a:t> </a:t>
            </a:r>
            <a:r>
              <a:rPr lang="en-GB" sz="2400" dirty="0" err="1"/>
              <a:t>safle</a:t>
            </a:r>
            <a:r>
              <a:rPr lang="en-GB" sz="2400" dirty="0"/>
              <a:t> </a:t>
            </a:r>
            <a:r>
              <a:rPr lang="en-GB" sz="2400" dirty="0" err="1"/>
              <a:t>sy’n</a:t>
            </a:r>
            <a:r>
              <a:rPr lang="en-GB" sz="2400" dirty="0"/>
              <a:t> </a:t>
            </a:r>
            <a:r>
              <a:rPr lang="en-GB" sz="2400" dirty="0" err="1"/>
              <a:t>fwy</a:t>
            </a:r>
            <a:r>
              <a:rPr lang="en-GB" sz="2400" dirty="0"/>
              <a:t> </a:t>
            </a:r>
            <a:r>
              <a:rPr lang="en-GB" sz="2400" dirty="0" err="1"/>
              <a:t>eglur</a:t>
            </a:r>
            <a:r>
              <a:rPr lang="en-GB" sz="2400" dirty="0"/>
              <a:t> </a:t>
            </a:r>
            <a:r>
              <a:rPr lang="en-GB" sz="2400" dirty="0" err="1"/>
              <a:t>wrth</a:t>
            </a:r>
            <a:r>
              <a:rPr lang="en-GB" sz="2400" dirty="0"/>
              <a:t> </a:t>
            </a:r>
            <a:r>
              <a:rPr lang="en-GB" sz="2400" dirty="0" err="1"/>
              <a:t>ddefnyddio’r</a:t>
            </a:r>
            <a:r>
              <a:rPr lang="en-GB" sz="2400" dirty="0"/>
              <a:t> </a:t>
            </a:r>
            <a:r>
              <a:rPr lang="en-GB" sz="2400" dirty="0" err="1"/>
              <a:t>lidar</a:t>
            </a:r>
            <a:r>
              <a:rPr lang="en-GB" sz="24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11759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/>
              <a:t>Beth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lidar</a:t>
            </a:r>
            <a:r>
              <a:rPr lang="en-GB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5" descr="figure1_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6400" y="2971069"/>
            <a:ext cx="4716395" cy="3410259"/>
          </a:xfrm>
          <a:prstGeom prst="rect">
            <a:avLst/>
          </a:prstGeom>
          <a:noFill/>
        </p:spPr>
      </p:pic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216909" y="1700808"/>
            <a:ext cx="821898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 err="1"/>
              <a:t>Defnyddio</a:t>
            </a:r>
            <a:r>
              <a:rPr lang="en-GB" sz="2400" dirty="0"/>
              <a:t> laser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fesur</a:t>
            </a:r>
            <a:r>
              <a:rPr lang="en-GB" sz="2400" dirty="0"/>
              <a:t> </a:t>
            </a:r>
            <a:r>
              <a:rPr lang="en-GB" sz="2400" dirty="0" err="1"/>
              <a:t>pellter</a:t>
            </a:r>
            <a:r>
              <a:rPr lang="en-GB" sz="2400" dirty="0"/>
              <a:t>.</a:t>
            </a:r>
          </a:p>
          <a:p>
            <a:pPr marL="0" indent="0">
              <a:buFontTx/>
              <a:buNone/>
            </a:pPr>
            <a:endParaRPr lang="en-GB" sz="2400" b="0" dirty="0" smtClean="0"/>
          </a:p>
          <a:p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gallu</a:t>
            </a:r>
            <a:r>
              <a:rPr lang="en-GB" sz="2400" dirty="0"/>
              <a:t> </a:t>
            </a:r>
            <a:r>
              <a:rPr lang="en-GB" sz="2400" dirty="0" err="1"/>
              <a:t>treiddio</a:t>
            </a:r>
            <a:r>
              <a:rPr lang="en-GB" sz="2400" dirty="0"/>
              <a:t> </a:t>
            </a:r>
            <a:r>
              <a:rPr lang="en-GB" sz="2400" dirty="0" err="1"/>
              <a:t>trwy</a:t>
            </a:r>
            <a:r>
              <a:rPr lang="en-GB" sz="2400" dirty="0"/>
              <a:t> </a:t>
            </a:r>
            <a:r>
              <a:rPr lang="en-GB" sz="2400" dirty="0" err="1"/>
              <a:t>rhai</a:t>
            </a:r>
            <a:r>
              <a:rPr lang="en-GB" sz="2400" dirty="0"/>
              <a:t> </a:t>
            </a:r>
            <a:r>
              <a:rPr lang="en-GB" sz="2400" dirty="0" err="1"/>
              <a:t>arwynebau</a:t>
            </a:r>
            <a:r>
              <a:rPr lang="en-GB" sz="2400" dirty="0"/>
              <a:t>, felly </a:t>
            </a:r>
            <a:r>
              <a:rPr lang="en-GB" sz="2400" dirty="0" err="1"/>
              <a:t>mae</a:t>
            </a:r>
            <a:r>
              <a:rPr lang="en-GB" sz="2400" dirty="0"/>
              <a:t> </a:t>
            </a:r>
            <a:r>
              <a:rPr lang="en-GB" sz="2400" dirty="0" err="1"/>
              <a:t>amrywiaeth</a:t>
            </a:r>
            <a:r>
              <a:rPr lang="en-GB" sz="2400" dirty="0"/>
              <a:t> o </a:t>
            </a:r>
            <a:r>
              <a:rPr lang="en-GB" sz="2400" dirty="0" err="1"/>
              <a:t>ganlyniadau’n</a:t>
            </a:r>
            <a:r>
              <a:rPr lang="en-GB" sz="2400" dirty="0"/>
              <a:t> </a:t>
            </a:r>
            <a:r>
              <a:rPr lang="en-GB" sz="2400" dirty="0" err="1"/>
              <a:t>cael</a:t>
            </a:r>
            <a:r>
              <a:rPr lang="en-GB" sz="2400" dirty="0"/>
              <a:t> </a:t>
            </a:r>
            <a:r>
              <a:rPr lang="en-GB" sz="2400" dirty="0" err="1"/>
              <a:t>eu</a:t>
            </a:r>
            <a:r>
              <a:rPr lang="en-GB" sz="2400" dirty="0"/>
              <a:t> </a:t>
            </a:r>
            <a:r>
              <a:rPr lang="en-GB" sz="2400" dirty="0" err="1"/>
              <a:t>cofnodi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endParaRPr lang="en-GB" sz="2400" b="0" dirty="0" smtClean="0"/>
          </a:p>
          <a:p>
            <a:pPr marL="0" indent="0">
              <a:buNone/>
            </a:pPr>
            <a:r>
              <a:rPr lang="en-GB" sz="2000" dirty="0" smtClean="0"/>
              <a:t>		Gall </a:t>
            </a:r>
            <a:r>
              <a:rPr lang="en-GB" sz="2000" dirty="0"/>
              <a:t>y </a:t>
            </a:r>
            <a:r>
              <a:rPr lang="en-GB" sz="2000" dirty="0" err="1"/>
              <a:t>gwahaniaeth</a:t>
            </a:r>
            <a:r>
              <a:rPr lang="en-GB" sz="2000" dirty="0"/>
              <a:t> </a:t>
            </a:r>
            <a:r>
              <a:rPr lang="en-GB" sz="2000" dirty="0" err="1"/>
              <a:t>roi</a:t>
            </a:r>
            <a:r>
              <a:rPr lang="en-GB" sz="2000" dirty="0"/>
              <a:t> 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</a:t>
            </a:r>
            <a:r>
              <a:rPr lang="en-GB" sz="2000" dirty="0" err="1" smtClean="0"/>
              <a:t>uchder</a:t>
            </a:r>
            <a:r>
              <a:rPr lang="en-GB" sz="2000" dirty="0" smtClean="0"/>
              <a:t> </a:t>
            </a:r>
            <a:r>
              <a:rPr lang="en-GB" sz="2000" dirty="0" err="1"/>
              <a:t>adeiladweithiau</a:t>
            </a:r>
            <a:r>
              <a:rPr lang="en-GB" sz="2000" dirty="0"/>
              <a:t> </a:t>
            </a:r>
          </a:p>
          <a:p>
            <a:pPr marL="457200" lvl="1" indent="0">
              <a:buNone/>
            </a:pPr>
            <a:endParaRPr lang="en-GB" b="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53379" y="978690"/>
            <a:ext cx="3915550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>
                <a:latin typeface="Comic Sans MS" pitchFamily="66" charset="0"/>
              </a:defRPr>
            </a:lvl1pPr>
          </a:lstStyle>
          <a:p>
            <a:r>
              <a:rPr lang="en-GB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Canfod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ac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Amrywio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Golau</a:t>
            </a:r>
            <a:endParaRPr lang="en-GB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Beth </a:t>
            </a:r>
            <a:r>
              <a:rPr lang="en-GB" dirty="0" err="1"/>
              <a:t>ydy’r</a:t>
            </a:r>
            <a:r>
              <a:rPr lang="en-GB" dirty="0"/>
              <a:t> </a:t>
            </a:r>
            <a:r>
              <a:rPr lang="en-GB" dirty="0" err="1"/>
              <a:t>gwahaniaethau</a:t>
            </a:r>
            <a:r>
              <a:rPr lang="en-GB" dirty="0"/>
              <a:t> </a:t>
            </a:r>
            <a:r>
              <a:rPr lang="en-GB" dirty="0" err="1"/>
              <a:t>cyn</a:t>
            </a:r>
            <a:r>
              <a:rPr lang="en-GB" dirty="0"/>
              <a:t> ac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ôl</a:t>
            </a:r>
            <a:r>
              <a:rPr lang="en-GB" dirty="0"/>
              <a:t> y </a:t>
            </a:r>
            <a:r>
              <a:rPr lang="en-GB" dirty="0" err="1"/>
              <a:t>cloddio</a:t>
            </a:r>
            <a:r>
              <a:rPr lang="en-GB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5715"/>
              </p:ext>
            </p:extLst>
          </p:nvPr>
        </p:nvGraphicFramePr>
        <p:xfrm>
          <a:off x="1558559" y="1846091"/>
          <a:ext cx="6105190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595"/>
                <a:gridCol w="3052595"/>
              </a:tblGrid>
              <a:tr h="540060">
                <a:tc>
                  <a:txBody>
                    <a:bodyPr/>
                    <a:lstStyle/>
                    <a:p>
                      <a:r>
                        <a:rPr lang="en-GB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Cyn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cloddio</a:t>
                      </a:r>
                      <a:endParaRPr lang="en-GB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ôl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cloddio</a:t>
                      </a:r>
                      <a:endParaRPr lang="en-GB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Sarah\AppData\Local\Microsoft\Windows\Temporary Internet Files\Content.IE5\80BV23J1\MP90044836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7" y="1916832"/>
            <a:ext cx="567073" cy="71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rah\AppData\Local\Microsoft\Windows\Temporary Internet Files\Content.IE5\2SUVEJ24\MP90038473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28" y="2006221"/>
            <a:ext cx="634504" cy="26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arah\AppData\Local\Microsoft\Windows\Temporary Internet Files\Content.IE5\R3Q20SRX\MP90043936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9" y="4618857"/>
            <a:ext cx="932148" cy="621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arah\AppData\Local\Microsoft\Windows\Temporary Internet Files\Content.IE5\2SUVEJ24\MC90044605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537" y="4618857"/>
            <a:ext cx="1218486" cy="75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arah\AppData\Local\Microsoft\Windows\Temporary Internet Files\Content.IE5\OYR95GD0\MC900433932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155" y="2964371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arah\AppData\Local\Microsoft\Windows\Temporary Internet Files\Content.IE5\80BV23J1\MC90005510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67" y="3140968"/>
            <a:ext cx="949695" cy="86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6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Ydych</a:t>
            </a:r>
            <a:r>
              <a:rPr lang="en-GB" dirty="0"/>
              <a:t> chi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newid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meddwl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789040"/>
            <a:ext cx="8229600" cy="1324744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err="1"/>
              <a:t>Oedd</a:t>
            </a:r>
            <a:r>
              <a:rPr lang="en-GB" dirty="0"/>
              <a:t> </a:t>
            </a:r>
            <a:r>
              <a:rPr lang="en-GB" dirty="0" err="1"/>
              <a:t>cloddio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Mynydd</a:t>
            </a:r>
            <a:r>
              <a:rPr lang="en-GB" dirty="0"/>
              <a:t> Du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beth</a:t>
            </a:r>
            <a:r>
              <a:rPr lang="en-GB" dirty="0"/>
              <a:t> da </a:t>
            </a:r>
            <a:r>
              <a:rPr lang="en-GB" dirty="0" err="1"/>
              <a:t>neu’n</a:t>
            </a:r>
            <a:r>
              <a:rPr lang="en-GB" dirty="0"/>
              <a:t> </a:t>
            </a:r>
            <a:r>
              <a:rPr lang="en-GB" dirty="0" err="1"/>
              <a:t>beth</a:t>
            </a:r>
            <a:r>
              <a:rPr lang="en-GB" dirty="0"/>
              <a:t> </a:t>
            </a:r>
            <a:r>
              <a:rPr lang="en-GB" dirty="0" err="1"/>
              <a:t>drwg</a:t>
            </a:r>
            <a:r>
              <a:rPr lang="en-GB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C:\Users\Sarah\AppData\Local\Microsoft\Windows\Temporary Internet Files\Content.IE5\R3Q20SRX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628800"/>
            <a:ext cx="1206500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7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5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Dychmygwch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panel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gweithio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adran</a:t>
            </a:r>
            <a:r>
              <a:rPr lang="en-GB" dirty="0"/>
              <a:t> </a:t>
            </a:r>
            <a:r>
              <a:rPr lang="en-GB" dirty="0" err="1"/>
              <a:t>gynllunio’r</a:t>
            </a:r>
            <a:r>
              <a:rPr lang="en-GB" dirty="0"/>
              <a:t> </a:t>
            </a:r>
            <a:r>
              <a:rPr lang="en-GB" dirty="0" err="1"/>
              <a:t>cyngor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aelodau’ch</a:t>
            </a:r>
            <a:r>
              <a:rPr lang="en-GB" dirty="0"/>
              <a:t> </a:t>
            </a:r>
            <a:r>
              <a:rPr lang="en-GB" dirty="0" err="1"/>
              <a:t>grŵp</a:t>
            </a:r>
            <a:r>
              <a:rPr lang="en-GB" dirty="0"/>
              <a:t>. </a:t>
            </a:r>
            <a:r>
              <a:rPr lang="en-GB" dirty="0" err="1"/>
              <a:t>Rydych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rhoi</a:t>
            </a:r>
            <a:r>
              <a:rPr lang="en-GB" dirty="0"/>
              <a:t> </a:t>
            </a:r>
            <a:r>
              <a:rPr lang="en-GB" dirty="0" err="1"/>
              <a:t>caniatâd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chwarel</a:t>
            </a:r>
            <a:r>
              <a:rPr lang="en-GB" dirty="0"/>
              <a:t> </a:t>
            </a:r>
            <a:r>
              <a:rPr lang="en-GB" dirty="0" err="1"/>
              <a:t>galch</a:t>
            </a:r>
            <a:r>
              <a:rPr lang="en-GB" dirty="0"/>
              <a:t> </a:t>
            </a:r>
            <a:r>
              <a:rPr lang="en-GB" dirty="0" err="1"/>
              <a:t>gael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hagor</a:t>
            </a:r>
            <a:r>
              <a:rPr lang="en-GB" dirty="0"/>
              <a:t>. </a:t>
            </a:r>
            <a:r>
              <a:rPr lang="en-GB" dirty="0" err="1"/>
              <a:t>Fodd</a:t>
            </a:r>
            <a:r>
              <a:rPr lang="en-GB" dirty="0"/>
              <a:t> </a:t>
            </a:r>
            <a:r>
              <a:rPr lang="en-GB" dirty="0" err="1"/>
              <a:t>bynnag</a:t>
            </a:r>
            <a:r>
              <a:rPr lang="en-GB" dirty="0"/>
              <a:t>, </a:t>
            </a:r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rhaid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chi </a:t>
            </a:r>
            <a:r>
              <a:rPr lang="en-GB" dirty="0" err="1"/>
              <a:t>benderfynu</a:t>
            </a:r>
            <a:r>
              <a:rPr lang="en-GB" dirty="0"/>
              <a:t> </a:t>
            </a:r>
            <a:r>
              <a:rPr lang="en-GB" dirty="0" err="1"/>
              <a:t>beth</a:t>
            </a:r>
            <a:r>
              <a:rPr lang="en-GB" dirty="0"/>
              <a:t> </a:t>
            </a:r>
            <a:r>
              <a:rPr lang="en-GB" dirty="0" err="1"/>
              <a:t>fydd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digwydd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safle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cloddio</a:t>
            </a:r>
            <a:r>
              <a:rPr lang="en-GB" dirty="0"/>
              <a:t> </a:t>
            </a:r>
            <a:r>
              <a:rPr lang="en-GB" dirty="0" err="1"/>
              <a:t>ddod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ben ac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beth</a:t>
            </a:r>
            <a:r>
              <a:rPr lang="en-GB" dirty="0"/>
              <a:t> y </a:t>
            </a:r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ddefnyddio</a:t>
            </a:r>
            <a:r>
              <a:rPr lang="en-GB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5" name="Picture 3" descr="C:\Users\Sarah\AppData\Local\Microsoft\Windows\Temporary Internet Files\Content.IE5\OYR95GD0\MC9002404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19471"/>
            <a:ext cx="1827886" cy="125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arah\AppData\Local\Microsoft\Windows\Temporary Internet Files\Content.IE5\R3Q20SRX\MC90043492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3314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9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135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Beth ydy lidar?</vt:lpstr>
      <vt:lpstr>Beth ydy’r gwahaniaethau cyn ac ar ôl y cloddio?</vt:lpstr>
      <vt:lpstr>Ydych chi wedi newid eich meddwl?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Rees</dc:creator>
  <cp:lastModifiedBy>Sarah Rees</cp:lastModifiedBy>
  <cp:revision>9</cp:revision>
  <dcterms:created xsi:type="dcterms:W3CDTF">2014-01-29T14:54:08Z</dcterms:created>
  <dcterms:modified xsi:type="dcterms:W3CDTF">2014-11-26T14:32:45Z</dcterms:modified>
</cp:coreProperties>
</file>