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2" y="2492896"/>
            <a:ext cx="2021384" cy="2487217"/>
          </a:xfrm>
          <a:prstGeom prst="rect">
            <a:avLst/>
          </a:prstGeom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181278" y="836712"/>
            <a:ext cx="4896544" cy="1269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8800" b="1" kern="1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Celfyddyd</a:t>
            </a:r>
            <a:r>
              <a:rPr lang="en-GB" sz="88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a </a:t>
            </a:r>
            <a:r>
              <a:rPr lang="en-GB" sz="8800" b="1" kern="10" dirty="0" err="1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D</a:t>
            </a:r>
            <a:r>
              <a:rPr lang="en-GB" sz="8800" b="1" kern="1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ylunio</a:t>
            </a:r>
            <a:endParaRPr lang="en-GB" sz="8800" b="1" kern="10" dirty="0" smtClean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  <a:p>
            <a:pPr algn="ctr" rtl="0">
              <a:buNone/>
            </a:pPr>
            <a:r>
              <a:rPr lang="en-GB" sz="8800" b="1" kern="1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Uned</a:t>
            </a:r>
            <a:r>
              <a:rPr lang="en-GB" sz="88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en-GB" sz="88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1 </a:t>
            </a:r>
          </a:p>
          <a:p>
            <a:pPr algn="ctr" rtl="0">
              <a:buNone/>
            </a:pP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81591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 descr="BBT logo EXTRA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18" y="5917130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917130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4" y="5822753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WAG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1" y="5881591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1" name="Picture 7" descr="DAT logo clear background l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77" y="5891706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31913" y="548809"/>
            <a:ext cx="6708775" cy="523220"/>
          </a:xfrm>
        </p:spPr>
        <p:txBody>
          <a:bodyPr>
            <a:spAutoFit/>
          </a:bodyPr>
          <a:lstStyle/>
          <a:p>
            <a:r>
              <a:rPr lang="en-GB" sz="2800" dirty="0" err="1"/>
              <a:t>Calchfaen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galch</a:t>
            </a:r>
            <a:r>
              <a:rPr lang="en-GB" sz="2800" dirty="0"/>
              <a:t> </a:t>
            </a:r>
            <a:r>
              <a:rPr lang="en-GB" sz="2800" dirty="0" err="1"/>
              <a:t>brwd</a:t>
            </a:r>
            <a:r>
              <a:rPr lang="en-GB" sz="2800" dirty="0"/>
              <a:t> a </a:t>
            </a:r>
            <a:r>
              <a:rPr lang="en-GB" sz="2800" dirty="0" err="1"/>
              <a:t>chalch</a:t>
            </a:r>
            <a:r>
              <a:rPr lang="en-GB" sz="2800" dirty="0"/>
              <a:t> </a:t>
            </a:r>
            <a:r>
              <a:rPr lang="en-GB" sz="2800" dirty="0" err="1"/>
              <a:t>tawdd</a:t>
            </a:r>
            <a:r>
              <a:rPr lang="en-GB" sz="2800" dirty="0"/>
              <a:t> </a:t>
            </a:r>
          </a:p>
        </p:txBody>
      </p:sp>
      <p:pic>
        <p:nvPicPr>
          <p:cNvPr id="6" name="Picture 2" descr="IMG_0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060575"/>
            <a:ext cx="20891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G_1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15843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rc_mi" descr="Calcined-Lime-quick-lime-quicklime-burnt-lime-for-Mining-Industry-Steel-Indus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20891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782888" y="2492375"/>
            <a:ext cx="646112" cy="614363"/>
          </a:xfrm>
          <a:prstGeom prst="rightArrow">
            <a:avLst>
              <a:gd name="adj1" fmla="val 50000"/>
              <a:gd name="adj2" fmla="val 41410"/>
            </a:avLst>
          </a:prstGeom>
          <a:solidFill>
            <a:srgbClr val="00B050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364163" y="2520950"/>
            <a:ext cx="646112" cy="614363"/>
          </a:xfrm>
          <a:prstGeom prst="rightArrow">
            <a:avLst>
              <a:gd name="adj1" fmla="val 50000"/>
              <a:gd name="adj2" fmla="val 41410"/>
            </a:avLst>
          </a:prstGeom>
          <a:solidFill>
            <a:srgbClr val="00B050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8313" y="1270000"/>
            <a:ext cx="2087562" cy="520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r>
              <a:rPr lang="en-GB" sz="1000" b="1" dirty="0"/>
              <a:t>Mae </a:t>
            </a:r>
            <a:r>
              <a:rPr lang="en-GB" sz="1000" b="1" dirty="0" err="1"/>
              <a:t>calchfaen</a:t>
            </a:r>
            <a:r>
              <a:rPr lang="en-GB" sz="1000" b="1" dirty="0"/>
              <a:t> </a:t>
            </a:r>
            <a:r>
              <a:rPr lang="en-GB" sz="1000" b="1" dirty="0" err="1"/>
              <a:t>yn</a:t>
            </a:r>
            <a:r>
              <a:rPr lang="en-GB" sz="1000" b="1" dirty="0"/>
              <a:t> </a:t>
            </a:r>
            <a:r>
              <a:rPr lang="en-GB" sz="1000" b="1" dirty="0" err="1"/>
              <a:t>cael</a:t>
            </a:r>
            <a:r>
              <a:rPr lang="en-GB" sz="1000" b="1" dirty="0"/>
              <a:t> </a:t>
            </a:r>
            <a:r>
              <a:rPr lang="en-GB" sz="1000" b="1" dirty="0" err="1"/>
              <a:t>ei</a:t>
            </a:r>
            <a:r>
              <a:rPr lang="en-GB" sz="1000" b="1" dirty="0"/>
              <a:t> </a:t>
            </a:r>
            <a:r>
              <a:rPr lang="en-GB" sz="1000" b="1" dirty="0" err="1"/>
              <a:t>gloddio</a:t>
            </a:r>
            <a:r>
              <a:rPr lang="en-GB" sz="1000" b="1" dirty="0"/>
              <a:t> </a:t>
            </a:r>
            <a:r>
              <a:rPr lang="en-GB" sz="1000" b="1" dirty="0" err="1"/>
              <a:t>o’r</a:t>
            </a:r>
            <a:r>
              <a:rPr lang="en-GB" sz="1000" b="1" dirty="0"/>
              <a:t> </a:t>
            </a:r>
            <a:r>
              <a:rPr lang="en-GB" sz="1000" b="1" dirty="0" err="1" smtClean="0"/>
              <a:t>mynydd</a:t>
            </a:r>
            <a:r>
              <a:rPr lang="en-GB" sz="1000" dirty="0"/>
              <a:t>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46438" y="1257300"/>
            <a:ext cx="2089150" cy="520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r>
              <a:rPr lang="en-GB" sz="1000" b="1" dirty="0" err="1"/>
              <a:t>Yna</a:t>
            </a:r>
            <a:r>
              <a:rPr lang="en-GB" sz="1000" b="1" dirty="0"/>
              <a:t> </a:t>
            </a:r>
            <a:r>
              <a:rPr lang="en-GB" sz="1000" b="1" dirty="0" err="1"/>
              <a:t>mae’n</a:t>
            </a:r>
            <a:r>
              <a:rPr lang="en-GB" sz="1000" b="1" dirty="0"/>
              <a:t> </a:t>
            </a:r>
            <a:r>
              <a:rPr lang="en-GB" sz="1000" b="1" dirty="0" err="1"/>
              <a:t>cael</a:t>
            </a:r>
            <a:r>
              <a:rPr lang="en-GB" sz="1000" b="1" dirty="0"/>
              <a:t> </a:t>
            </a:r>
            <a:r>
              <a:rPr lang="en-GB" sz="1000" b="1" dirty="0" err="1"/>
              <a:t>ei</a:t>
            </a:r>
            <a:r>
              <a:rPr lang="en-GB" sz="1000" b="1" dirty="0"/>
              <a:t> </a:t>
            </a:r>
            <a:r>
              <a:rPr lang="en-GB" sz="1000" b="1" dirty="0" err="1"/>
              <a:t>ychwanegu</a:t>
            </a:r>
            <a:r>
              <a:rPr lang="en-GB" sz="1000" b="1" dirty="0"/>
              <a:t> at </a:t>
            </a:r>
            <a:r>
              <a:rPr lang="en-GB" sz="1000" b="1" dirty="0" err="1"/>
              <a:t>yr</a:t>
            </a:r>
            <a:r>
              <a:rPr lang="en-GB" sz="1000" b="1" dirty="0"/>
              <a:t> </a:t>
            </a:r>
            <a:r>
              <a:rPr lang="en-GB" sz="1000" b="1" dirty="0" err="1"/>
              <a:t>odyn</a:t>
            </a:r>
            <a:r>
              <a:rPr lang="en-GB" sz="1000" b="1" dirty="0"/>
              <a:t> </a:t>
            </a:r>
            <a:r>
              <a:rPr lang="en-GB" sz="1000" b="1" dirty="0" err="1"/>
              <a:t>a’i</a:t>
            </a:r>
            <a:r>
              <a:rPr lang="en-GB" sz="1000" b="1" dirty="0"/>
              <a:t> </a:t>
            </a:r>
            <a:r>
              <a:rPr lang="en-GB" sz="1000" b="1" dirty="0" err="1"/>
              <a:t>losgi</a:t>
            </a:r>
            <a:r>
              <a:rPr lang="en-GB" sz="1000" b="1" dirty="0"/>
              <a:t> </a:t>
            </a:r>
            <a:r>
              <a:rPr lang="en-GB" sz="1000" b="1" dirty="0" err="1"/>
              <a:t>ar</a:t>
            </a:r>
            <a:r>
              <a:rPr lang="en-GB" sz="1000" b="1" dirty="0"/>
              <a:t> </a:t>
            </a:r>
            <a:r>
              <a:rPr lang="en-GB" sz="1000" b="1" dirty="0" err="1"/>
              <a:t>dymheredd</a:t>
            </a:r>
            <a:r>
              <a:rPr lang="en-GB" sz="1000" b="1" dirty="0"/>
              <a:t> </a:t>
            </a:r>
            <a:r>
              <a:rPr lang="en-GB" sz="1000" b="1" dirty="0" err="1"/>
              <a:t>uchel</a:t>
            </a:r>
            <a:r>
              <a:rPr lang="en-GB" sz="1000" b="1" dirty="0"/>
              <a:t> </a:t>
            </a:r>
            <a:r>
              <a:rPr lang="en-GB" sz="1000" b="1" dirty="0" err="1"/>
              <a:t>iawn</a:t>
            </a:r>
            <a:r>
              <a:rPr lang="en-GB" sz="1000" b="1" dirty="0"/>
              <a:t>.  </a:t>
            </a:r>
            <a:endParaRPr lang="en-GB" sz="10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27763" y="1257300"/>
            <a:ext cx="2089150" cy="520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r>
              <a:rPr lang="en-GB" sz="1000" b="1" dirty="0"/>
              <a:t>Mae </a:t>
            </a:r>
            <a:r>
              <a:rPr lang="en-GB" sz="1000" b="1" dirty="0" err="1"/>
              <a:t>dŵr</a:t>
            </a:r>
            <a:r>
              <a:rPr lang="en-GB" sz="1000" b="1" dirty="0"/>
              <a:t> </a:t>
            </a:r>
            <a:r>
              <a:rPr lang="en-GB" sz="1000" b="1" dirty="0" err="1"/>
              <a:t>yn</a:t>
            </a:r>
            <a:r>
              <a:rPr lang="en-GB" sz="1000" b="1" dirty="0"/>
              <a:t> </a:t>
            </a:r>
            <a:r>
              <a:rPr lang="en-GB" sz="1000" b="1" dirty="0" err="1"/>
              <a:t>cael</a:t>
            </a:r>
            <a:r>
              <a:rPr lang="en-GB" sz="1000" b="1" dirty="0"/>
              <a:t> </a:t>
            </a:r>
            <a:r>
              <a:rPr lang="en-GB" sz="1000" b="1" dirty="0" err="1"/>
              <a:t>ei</a:t>
            </a:r>
            <a:r>
              <a:rPr lang="en-GB" sz="1000" b="1" dirty="0"/>
              <a:t> </a:t>
            </a:r>
            <a:r>
              <a:rPr lang="en-GB" sz="1000" b="1" dirty="0" err="1"/>
              <a:t>ychwanegu</a:t>
            </a:r>
            <a:r>
              <a:rPr lang="en-GB" sz="1000" b="1" dirty="0"/>
              <a:t> at </a:t>
            </a:r>
            <a:r>
              <a:rPr lang="en-GB" sz="1000" b="1" dirty="0" err="1"/>
              <a:t>galch</a:t>
            </a:r>
            <a:r>
              <a:rPr lang="en-GB" sz="1000" b="1" dirty="0"/>
              <a:t> </a:t>
            </a:r>
            <a:r>
              <a:rPr lang="en-GB" sz="1000" b="1" dirty="0" err="1"/>
              <a:t>brwd</a:t>
            </a:r>
            <a:r>
              <a:rPr lang="en-GB" sz="1000" b="1" dirty="0"/>
              <a:t> </a:t>
            </a:r>
            <a:r>
              <a:rPr lang="en-GB" sz="1000" b="1" dirty="0" err="1"/>
              <a:t>i</a:t>
            </a:r>
            <a:r>
              <a:rPr lang="en-GB" sz="1000" b="1" dirty="0"/>
              <a:t> </a:t>
            </a:r>
            <a:r>
              <a:rPr lang="en-GB" sz="1000" b="1" dirty="0" err="1"/>
              <a:t>greu</a:t>
            </a:r>
            <a:r>
              <a:rPr lang="en-GB" sz="1000" b="1" dirty="0"/>
              <a:t> </a:t>
            </a:r>
            <a:r>
              <a:rPr lang="en-GB" sz="1000" b="1" dirty="0" err="1"/>
              <a:t>calch</a:t>
            </a:r>
            <a:r>
              <a:rPr lang="en-GB" sz="1000" b="1" dirty="0"/>
              <a:t> </a:t>
            </a:r>
            <a:r>
              <a:rPr lang="en-GB" sz="1000" b="1" dirty="0" err="1"/>
              <a:t>tawdd</a:t>
            </a:r>
            <a:r>
              <a:rPr lang="en-GB" sz="1000" b="1" dirty="0"/>
              <a:t>.  </a:t>
            </a:r>
            <a:endParaRPr lang="en-GB" sz="10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528" y="5314950"/>
            <a:ext cx="2087562" cy="501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r>
              <a:rPr lang="en-GB" sz="1200" b="1" dirty="0"/>
              <a:t>CALCHFAEN</a:t>
            </a:r>
            <a:r>
              <a:rPr lang="en-GB" sz="1200" dirty="0"/>
              <a:t> (</a:t>
            </a:r>
            <a:r>
              <a:rPr lang="en-GB" sz="1200" dirty="0" err="1"/>
              <a:t>Calsiwm</a:t>
            </a:r>
            <a:r>
              <a:rPr lang="en-GB" sz="1200" dirty="0"/>
              <a:t> </a:t>
            </a:r>
            <a:r>
              <a:rPr lang="en-GB" sz="1200" dirty="0" err="1"/>
              <a:t>carbonad</a:t>
            </a:r>
            <a:r>
              <a:rPr lang="en-GB" sz="1200" dirty="0"/>
              <a:t>) </a:t>
            </a:r>
            <a:r>
              <a:rPr lang="en-GB" sz="1200" b="1" dirty="0"/>
              <a:t>CaCO3</a:t>
            </a:r>
          </a:p>
        </p:txBody>
      </p:sp>
      <p:pic>
        <p:nvPicPr>
          <p:cNvPr id="15" name="Picture 8" descr="MM900236357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64125"/>
            <a:ext cx="5905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347864" y="5292725"/>
            <a:ext cx="2106613" cy="865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r>
              <a:rPr lang="en-GB" sz="1200" b="1" dirty="0"/>
              <a:t>CALCH BRWD </a:t>
            </a:r>
            <a:r>
              <a:rPr lang="en-GB" sz="1200" dirty="0"/>
              <a:t>(</a:t>
            </a:r>
            <a:r>
              <a:rPr lang="en-GB" sz="1200" dirty="0" err="1"/>
              <a:t>Calsiwm</a:t>
            </a:r>
            <a:r>
              <a:rPr lang="en-GB" sz="1200" dirty="0"/>
              <a:t> </a:t>
            </a:r>
            <a:r>
              <a:rPr lang="en-GB" sz="1200" dirty="0" err="1"/>
              <a:t>ocsid</a:t>
            </a:r>
            <a:r>
              <a:rPr lang="en-GB" sz="1200" dirty="0"/>
              <a:t>) </a:t>
            </a:r>
            <a:r>
              <a:rPr lang="en-GB" sz="1200" b="1" dirty="0" err="1" smtClean="0"/>
              <a:t>CaO</a:t>
            </a:r>
            <a:r>
              <a:rPr lang="en-GB" sz="1200" b="1" dirty="0" smtClean="0"/>
              <a:t>.   </a:t>
            </a:r>
            <a:r>
              <a:rPr lang="en-GB" sz="1200" b="1" dirty="0"/>
              <a:t>CO2 </a:t>
            </a:r>
            <a:r>
              <a:rPr lang="en-GB" sz="1200" dirty="0"/>
              <a:t>(Carbon </a:t>
            </a:r>
            <a:r>
              <a:rPr lang="en-GB" sz="1200" dirty="0" err="1"/>
              <a:t>deuocsid</a:t>
            </a:r>
            <a:r>
              <a:rPr lang="en-GB" sz="1200" dirty="0"/>
              <a:t>)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cael</a:t>
            </a:r>
            <a:r>
              <a:rPr lang="en-GB" sz="1200" dirty="0"/>
              <a:t> </a:t>
            </a: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golli</a:t>
            </a:r>
            <a:r>
              <a:rPr lang="en-GB" sz="1200" dirty="0"/>
              <a:t> </a:t>
            </a:r>
          </a:p>
        </p:txBody>
      </p:sp>
      <p:pic>
        <p:nvPicPr>
          <p:cNvPr id="17" name="Picture 9" descr="MC90044634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9" y="5262563"/>
            <a:ext cx="8731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670550" y="5877272"/>
            <a:ext cx="98968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1" dirty="0">
                <a:solidFill>
                  <a:srgbClr val="000000"/>
                </a:solidFill>
                <a:latin typeface="Calibri" pitchFamily="34" charset="0"/>
              </a:rPr>
              <a:t>+ </a:t>
            </a:r>
            <a:r>
              <a:rPr lang="cy-GB" dirty="0"/>
              <a:t>Dŵr</a:t>
            </a:r>
          </a:p>
          <a:p>
            <a:r>
              <a:rPr lang="cy-GB" dirty="0"/>
              <a:t> </a:t>
            </a:r>
          </a:p>
          <a:p>
            <a:pPr eaLnBrk="1" hangingPunct="1"/>
            <a:r>
              <a:rPr lang="en-GB" alt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2800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464300" y="5284788"/>
            <a:ext cx="2356172" cy="477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r>
              <a:rPr lang="en-GB" sz="1200" b="1" dirty="0"/>
              <a:t>CALCH TAWDD </a:t>
            </a:r>
            <a:r>
              <a:rPr lang="en-GB" sz="1200" dirty="0"/>
              <a:t>(</a:t>
            </a:r>
            <a:r>
              <a:rPr lang="en-GB" sz="1200" dirty="0" err="1"/>
              <a:t>Calsiwm</a:t>
            </a:r>
            <a:r>
              <a:rPr lang="en-GB" sz="1200" dirty="0"/>
              <a:t> </a:t>
            </a:r>
            <a:r>
              <a:rPr lang="en-GB" sz="1200" dirty="0" err="1"/>
              <a:t>hydrocsid</a:t>
            </a:r>
            <a:r>
              <a:rPr lang="en-GB" sz="1200" dirty="0"/>
              <a:t>) </a:t>
            </a:r>
            <a:r>
              <a:rPr lang="en-GB" sz="1200" b="1" dirty="0"/>
              <a:t>Ca(OH)</a:t>
            </a:r>
            <a:r>
              <a:rPr lang="en-GB" sz="900" b="1" dirty="0"/>
              <a:t>2</a:t>
            </a:r>
            <a:r>
              <a:rPr lang="en-GB" sz="1200" b="1" dirty="0"/>
              <a:t> 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276368" y="5872646"/>
            <a:ext cx="10583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1" dirty="0">
                <a:solidFill>
                  <a:srgbClr val="000000"/>
                </a:solidFill>
                <a:latin typeface="Calibri" pitchFamily="34" charset="0"/>
              </a:rPr>
              <a:t>+ </a:t>
            </a:r>
            <a:r>
              <a:rPr lang="cy-GB" dirty="0" smtClean="0"/>
              <a:t>Gwres</a:t>
            </a:r>
            <a:endParaRPr lang="cy-GB" dirty="0"/>
          </a:p>
          <a:p>
            <a:r>
              <a:rPr lang="cy-GB" dirty="0"/>
              <a:t> </a:t>
            </a:r>
          </a:p>
          <a:p>
            <a:pPr eaLnBrk="1" hangingPunct="1"/>
            <a:r>
              <a:rPr lang="en-GB" alt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305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7921625" cy="5940425"/>
          </a:xfrm>
        </p:spPr>
      </p:pic>
    </p:spTree>
    <p:extLst>
      <p:ext uri="{BB962C8B-B14F-4D97-AF65-F5344CB8AC3E}">
        <p14:creationId xmlns:p14="http://schemas.microsoft.com/office/powerpoint/2010/main" val="30758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7847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0391"/>
            <a:ext cx="31924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40067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81463"/>
            <a:ext cx="310356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58" y="1249287"/>
            <a:ext cx="2021384" cy="24872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81591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3" descr="BBT logo EXTRA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18" y="5917130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917130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4" y="5822753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6" descr="WAG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1" y="5881591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7" descr="DAT logo clear background l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77" y="5891706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4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44815" cy="55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2599" y="449142"/>
            <a:ext cx="233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Tirwedd</a:t>
            </a:r>
            <a:r>
              <a:rPr lang="en-GB" dirty="0" smtClean="0"/>
              <a:t> </a:t>
            </a:r>
            <a:r>
              <a:rPr lang="en-GB" dirty="0"/>
              <a:t>y </a:t>
            </a:r>
            <a:r>
              <a:rPr lang="en-GB" dirty="0" err="1"/>
              <a:t>Mynydd</a:t>
            </a:r>
            <a:r>
              <a:rPr lang="en-GB" dirty="0"/>
              <a:t> Du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5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Pam y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edrych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69" y="2492896"/>
            <a:ext cx="8614769" cy="3312368"/>
          </a:xfrm>
        </p:spPr>
      </p:pic>
    </p:spTree>
    <p:extLst>
      <p:ext uri="{BB962C8B-B14F-4D97-AF65-F5344CB8AC3E}">
        <p14:creationId xmlns:p14="http://schemas.microsoft.com/office/powerpoint/2010/main" val="22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340 </a:t>
            </a:r>
            <a:r>
              <a:rPr lang="en-GB" dirty="0" err="1"/>
              <a:t>miliwn</a:t>
            </a:r>
            <a:r>
              <a:rPr lang="en-GB" dirty="0"/>
              <a:t> o </a:t>
            </a:r>
            <a:r>
              <a:rPr lang="en-GB" dirty="0" err="1"/>
              <a:t>flynyddoedd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, </a:t>
            </a:r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mynydd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edrych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debyg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!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Sarah\AppData\Local\Microsoft\Windows\Temporary Internet Files\Content.IE5\2SUVEJ24\MP900414055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70" y="1696345"/>
            <a:ext cx="6084168" cy="40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6" y="411950"/>
            <a:ext cx="7949455" cy="596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5856" y="561975"/>
            <a:ext cx="2736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adeiladodd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576" y="1103435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Beth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bwrpas</a:t>
            </a:r>
            <a:r>
              <a:rPr lang="en-GB" dirty="0"/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24128" y="1143628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Pam y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adael</a:t>
            </a:r>
            <a:r>
              <a:rPr lang="en-GB" dirty="0"/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9832" y="1601107"/>
            <a:ext cx="3168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err="1"/>
              <a:t>Pryd</a:t>
            </a:r>
            <a:r>
              <a:rPr lang="en-GB" dirty="0"/>
              <a:t> y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adeiladu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24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3515"/>
            <a:ext cx="4369411" cy="57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76056" y="2462698"/>
            <a:ext cx="38884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dirty="0" err="1"/>
              <a:t>Ydy</a:t>
            </a:r>
            <a:r>
              <a:rPr lang="en-GB" sz="3200" dirty="0"/>
              <a:t> </a:t>
            </a:r>
            <a:r>
              <a:rPr lang="en-GB" sz="3200" dirty="0" err="1"/>
              <a:t>hwn</a:t>
            </a:r>
            <a:r>
              <a:rPr lang="en-GB" sz="3200" dirty="0"/>
              <a:t> </a:t>
            </a:r>
            <a:r>
              <a:rPr lang="en-GB" sz="3200" dirty="0" err="1"/>
              <a:t>yr</a:t>
            </a:r>
            <a:r>
              <a:rPr lang="en-GB" sz="3200" dirty="0"/>
              <a:t> un </a:t>
            </a:r>
            <a:r>
              <a:rPr lang="en-GB" sz="3200" dirty="0" err="1"/>
              <a:t>fath</a:t>
            </a:r>
            <a:r>
              <a:rPr lang="en-GB" sz="3200" dirty="0"/>
              <a:t> </a:t>
            </a:r>
            <a:r>
              <a:rPr lang="en-GB" sz="3200" dirty="0" err="1"/>
              <a:t>â’r</a:t>
            </a:r>
            <a:r>
              <a:rPr lang="en-GB" sz="3200" dirty="0"/>
              <a:t> </a:t>
            </a:r>
            <a:r>
              <a:rPr lang="en-GB" sz="3200" dirty="0" err="1"/>
              <a:t>llun</a:t>
            </a:r>
            <a:r>
              <a:rPr lang="en-GB" sz="3200" dirty="0"/>
              <a:t> </a:t>
            </a:r>
            <a:r>
              <a:rPr lang="en-GB" sz="3200" dirty="0" err="1"/>
              <a:t>blaenorol</a:t>
            </a:r>
            <a:r>
              <a:rPr lang="en-GB" sz="3200" dirty="0"/>
              <a:t>? </a:t>
            </a:r>
            <a:br>
              <a:rPr lang="en-GB" sz="3200" dirty="0"/>
            </a:b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260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60359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err="1"/>
              <a:t>Dyma</a:t>
            </a:r>
            <a:r>
              <a:rPr lang="en-GB" sz="2800" dirty="0"/>
              <a:t> </a:t>
            </a:r>
            <a:r>
              <a:rPr lang="en-GB" sz="2800" dirty="0" err="1"/>
              <a:t>olygfa</a:t>
            </a:r>
            <a:r>
              <a:rPr lang="en-GB" sz="2800" dirty="0"/>
              <a:t> </a:t>
            </a:r>
            <a:r>
              <a:rPr lang="en-GB" sz="2800" dirty="0" err="1"/>
              <a:t>o’r</a:t>
            </a:r>
            <a:r>
              <a:rPr lang="en-GB" sz="2800" dirty="0"/>
              <a:t> top. </a:t>
            </a:r>
            <a:r>
              <a:rPr lang="en-GB" sz="2800" dirty="0" err="1"/>
              <a:t>Ydy</a:t>
            </a:r>
            <a:r>
              <a:rPr lang="en-GB" sz="2800" dirty="0"/>
              <a:t> </a:t>
            </a:r>
            <a:r>
              <a:rPr lang="en-GB" sz="2800" dirty="0" err="1"/>
              <a:t>hyn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newid</a:t>
            </a:r>
            <a:r>
              <a:rPr lang="en-GB" sz="2800" dirty="0"/>
              <a:t> </a:t>
            </a:r>
            <a:r>
              <a:rPr lang="en-GB" sz="2800" dirty="0" err="1"/>
              <a:t>eich</a:t>
            </a:r>
            <a:r>
              <a:rPr lang="en-GB" sz="2800" dirty="0"/>
              <a:t> barn </a:t>
            </a:r>
            <a:r>
              <a:rPr lang="en-GB" sz="2800" dirty="0" err="1"/>
              <a:t>ynglŷn</a:t>
            </a:r>
            <a:r>
              <a:rPr lang="en-GB" sz="2800" dirty="0"/>
              <a:t> â </a:t>
            </a:r>
            <a:r>
              <a:rPr lang="en-GB" sz="2800" dirty="0" err="1"/>
              <a:t>beth</a:t>
            </a:r>
            <a:r>
              <a:rPr lang="en-GB" sz="2800" dirty="0"/>
              <a:t> </a:t>
            </a:r>
            <a:r>
              <a:rPr lang="en-GB" sz="2800" dirty="0" err="1"/>
              <a:t>ydyw</a:t>
            </a:r>
            <a:r>
              <a:rPr lang="en-GB" sz="2800" dirty="0"/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80" y="332656"/>
            <a:ext cx="6977748" cy="52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6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154" y="274638"/>
            <a:ext cx="4075646" cy="6034682"/>
          </a:xfrm>
        </p:spPr>
        <p:txBody>
          <a:bodyPr>
            <a:normAutofit/>
          </a:bodyPr>
          <a:lstStyle/>
          <a:p>
            <a:r>
              <a:rPr lang="en-GB" sz="3600" dirty="0" err="1"/>
              <a:t>Ffwrnais</a:t>
            </a:r>
            <a:r>
              <a:rPr lang="en-GB" sz="3600" dirty="0"/>
              <a:t> </a:t>
            </a:r>
            <a:r>
              <a:rPr lang="en-GB" sz="3600" dirty="0" err="1"/>
              <a:t>neu</a:t>
            </a:r>
            <a:r>
              <a:rPr lang="en-GB" sz="3600" dirty="0"/>
              <a:t> </a:t>
            </a:r>
            <a:r>
              <a:rPr lang="en-GB" sz="3600" dirty="0" err="1"/>
              <a:t>ffwrn</a:t>
            </a:r>
            <a:r>
              <a:rPr lang="en-GB" sz="3600" dirty="0"/>
              <a:t>/</a:t>
            </a:r>
            <a:r>
              <a:rPr lang="en-GB" sz="3600" dirty="0" err="1"/>
              <a:t>bopty</a:t>
            </a:r>
            <a:r>
              <a:rPr lang="en-GB" sz="3600" dirty="0"/>
              <a:t> </a:t>
            </a:r>
            <a:r>
              <a:rPr lang="en-GB" sz="3600" dirty="0" err="1"/>
              <a:t>ar</a:t>
            </a:r>
            <a:r>
              <a:rPr lang="en-GB" sz="3600" dirty="0"/>
              <a:t> </a:t>
            </a:r>
            <a:r>
              <a:rPr lang="en-GB" sz="3600" dirty="0" err="1"/>
              <a:t>gyfer</a:t>
            </a:r>
            <a:r>
              <a:rPr lang="en-GB" sz="3600" dirty="0"/>
              <a:t> </a:t>
            </a:r>
            <a:r>
              <a:rPr lang="en-GB" sz="3600" dirty="0" err="1"/>
              <a:t>llosgi</a:t>
            </a:r>
            <a:r>
              <a:rPr lang="en-GB" sz="3600" dirty="0"/>
              <a:t>, </a:t>
            </a:r>
            <a:r>
              <a:rPr lang="en-GB" sz="3600" dirty="0" err="1"/>
              <a:t>pobi</a:t>
            </a:r>
            <a:r>
              <a:rPr lang="en-GB" sz="3600" dirty="0"/>
              <a:t> </a:t>
            </a:r>
            <a:r>
              <a:rPr lang="en-GB" sz="3600" dirty="0" err="1"/>
              <a:t>neu</a:t>
            </a:r>
            <a:r>
              <a:rPr lang="en-GB" sz="3600" dirty="0"/>
              <a:t> </a:t>
            </a:r>
            <a:r>
              <a:rPr lang="en-GB" sz="3600" dirty="0" err="1"/>
              <a:t>sychu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err="1"/>
              <a:t>ydy</a:t>
            </a:r>
            <a:r>
              <a:rPr lang="en-GB" sz="3600" dirty="0"/>
              <a:t> </a:t>
            </a:r>
            <a:r>
              <a:rPr lang="en-GB" sz="3600" dirty="0" err="1"/>
              <a:t>odyn</a:t>
            </a:r>
            <a:r>
              <a:rPr lang="en-GB" sz="3600" dirty="0"/>
              <a:t>.</a:t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err="1"/>
              <a:t>Roedd</a:t>
            </a:r>
            <a:r>
              <a:rPr lang="en-GB" sz="3600" dirty="0"/>
              <a:t> </a:t>
            </a:r>
            <a:r>
              <a:rPr lang="en-GB" sz="3600" dirty="0" err="1"/>
              <a:t>yr</a:t>
            </a:r>
            <a:r>
              <a:rPr lang="en-GB" sz="3600" dirty="0"/>
              <a:t> </a:t>
            </a:r>
            <a:r>
              <a:rPr lang="en-GB" sz="3600" dirty="0" err="1"/>
              <a:t>odynau</a:t>
            </a:r>
            <a:r>
              <a:rPr lang="en-GB" sz="3600" dirty="0"/>
              <a:t> </a:t>
            </a:r>
            <a:r>
              <a:rPr lang="en-GB" sz="3600" dirty="0" err="1"/>
              <a:t>ar</a:t>
            </a:r>
            <a:r>
              <a:rPr lang="en-GB" sz="3600" dirty="0"/>
              <a:t> y </a:t>
            </a:r>
            <a:r>
              <a:rPr lang="en-GB" sz="3600" dirty="0" err="1"/>
              <a:t>Mynydd</a:t>
            </a:r>
            <a:r>
              <a:rPr lang="en-GB" sz="3600" dirty="0"/>
              <a:t> Du </a:t>
            </a:r>
            <a:r>
              <a:rPr lang="en-GB" sz="3600" dirty="0" err="1"/>
              <a:t>yn</a:t>
            </a:r>
            <a:r>
              <a:rPr lang="en-GB" sz="3600" dirty="0"/>
              <a:t> </a:t>
            </a:r>
            <a:r>
              <a:rPr lang="en-GB" sz="3600" dirty="0" err="1"/>
              <a:t>cael</a:t>
            </a:r>
            <a:r>
              <a:rPr lang="en-GB" sz="3600" dirty="0"/>
              <a:t> </a:t>
            </a:r>
            <a:r>
              <a:rPr lang="en-GB" sz="3600" dirty="0" err="1"/>
              <a:t>eu</a:t>
            </a:r>
            <a:r>
              <a:rPr lang="en-GB" sz="3600" dirty="0"/>
              <a:t> </a:t>
            </a:r>
            <a:r>
              <a:rPr lang="en-GB" sz="3600" dirty="0" err="1"/>
              <a:t>defnyddio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losgi</a:t>
            </a:r>
            <a:r>
              <a:rPr lang="en-GB" sz="3600" dirty="0"/>
              <a:t> </a:t>
            </a:r>
            <a:r>
              <a:rPr lang="en-GB" sz="3600" dirty="0" err="1"/>
              <a:t>calch</a:t>
            </a:r>
            <a:r>
              <a:rPr lang="en-GB" sz="3600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143610" cy="5697465"/>
          </a:xfrm>
        </p:spPr>
      </p:pic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0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97941" y="1346361"/>
            <a:ext cx="8226425" cy="1468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llosgi</a:t>
            </a:r>
            <a:r>
              <a:rPr lang="en-GB" dirty="0"/>
              <a:t> </a:t>
            </a:r>
            <a:r>
              <a:rPr lang="en-GB" dirty="0" err="1"/>
              <a:t>calch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 smtClean="0"/>
              <a:t>mynydd</a:t>
            </a:r>
            <a:r>
              <a:rPr lang="en-GB" dirty="0" smtClean="0"/>
              <a:t> </a:t>
            </a:r>
            <a:r>
              <a:rPr lang="en-GB" dirty="0"/>
              <a:t>am </a:t>
            </a:r>
            <a:r>
              <a:rPr lang="en-GB" dirty="0" err="1"/>
              <a:t>dros</a:t>
            </a:r>
            <a:r>
              <a:rPr lang="en-GB" dirty="0"/>
              <a:t> 200 </a:t>
            </a:r>
            <a:r>
              <a:rPr lang="en-GB" dirty="0" err="1"/>
              <a:t>mlynedd</a:t>
            </a:r>
            <a:r>
              <a:rPr lang="en-GB" dirty="0"/>
              <a:t>.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amaethyddiaeth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niwtraleiddio</a:t>
            </a:r>
            <a:r>
              <a:rPr lang="en-GB" dirty="0"/>
              <a:t> </a:t>
            </a:r>
            <a:r>
              <a:rPr lang="en-GB" dirty="0" err="1"/>
              <a:t>pridd</a:t>
            </a:r>
            <a:r>
              <a:rPr lang="en-GB" dirty="0"/>
              <a:t> </a:t>
            </a:r>
            <a:r>
              <a:rPr lang="en-GB" dirty="0" err="1"/>
              <a:t>asidig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bod </a:t>
            </a:r>
            <a:r>
              <a:rPr lang="en-GB" dirty="0" err="1"/>
              <a:t>cnydau’n</a:t>
            </a:r>
            <a:r>
              <a:rPr lang="en-GB" dirty="0"/>
              <a:t> </a:t>
            </a:r>
            <a:r>
              <a:rPr lang="en-GB" dirty="0" err="1"/>
              <a:t>tyfu’n</a:t>
            </a:r>
            <a:r>
              <a:rPr lang="en-GB" dirty="0"/>
              <a:t> well.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39909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94025"/>
            <a:ext cx="29845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2149" y="638475"/>
            <a:ext cx="151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Calch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894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199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Pam y mae’n edrych fel hyn?</vt:lpstr>
      <vt:lpstr>340 miliwn o flynyddoedd yn ôl, roedd y mynydd yn edrych yn debyg i hyn! </vt:lpstr>
      <vt:lpstr>PowerPoint Presentation</vt:lpstr>
      <vt:lpstr>Ydy hwn yr un fath â’r llun blaenorol?  </vt:lpstr>
      <vt:lpstr>Dyma olygfa o’r top. Ydy hyn yn newid eich barn ynglŷn â beth ydyw? </vt:lpstr>
      <vt:lpstr>Ffwrnais neu ffwrn/bopty ar gyfer llosgi, pobi neu sychu ydy odyn.  Roedd yr odynau ar y Mynydd Du yn cael eu defnyddio i losgi calch.</vt:lpstr>
      <vt:lpstr>PowerPoint Presentation</vt:lpstr>
      <vt:lpstr>Calchfaen i galch brwd a chalch tawdd 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22</cp:revision>
  <dcterms:created xsi:type="dcterms:W3CDTF">2014-01-29T14:54:08Z</dcterms:created>
  <dcterms:modified xsi:type="dcterms:W3CDTF">2014-12-16T10:56:58Z</dcterms:modified>
</cp:coreProperties>
</file>