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58"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6DBC8B-1051-4A17-9504-7F38EB364ED1}"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81095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6DBC8B-1051-4A17-9504-7F38EB364ED1}"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125886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6DBC8B-1051-4A17-9504-7F38EB364ED1}"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25844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6DBC8B-1051-4A17-9504-7F38EB364ED1}"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81747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DBC8B-1051-4A17-9504-7F38EB364ED1}"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241033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6DBC8B-1051-4A17-9504-7F38EB364ED1}" type="datetimeFigureOut">
              <a:rPr lang="en-GB" smtClean="0"/>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184458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6DBC8B-1051-4A17-9504-7F38EB364ED1}" type="datetimeFigureOut">
              <a:rPr lang="en-GB" smtClean="0"/>
              <a:t>26/02/2015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363070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6DBC8B-1051-4A17-9504-7F38EB364ED1}" type="datetimeFigureOut">
              <a:rPr lang="en-GB" smtClean="0"/>
              <a:t>26/02/2015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20070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DBC8B-1051-4A17-9504-7F38EB364ED1}" type="datetimeFigureOut">
              <a:rPr lang="en-GB" smtClean="0"/>
              <a:t>26/02/2015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37152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DBC8B-1051-4A17-9504-7F38EB364ED1}" type="datetimeFigureOut">
              <a:rPr lang="en-GB" smtClean="0"/>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283287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DBC8B-1051-4A17-9504-7F38EB364ED1}" type="datetimeFigureOut">
              <a:rPr lang="en-GB" smtClean="0"/>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D488E-C577-4C83-A93A-DAA01E97B962}" type="slidenum">
              <a:rPr lang="en-GB" smtClean="0"/>
              <a:t>‹#›</a:t>
            </a:fld>
            <a:endParaRPr lang="en-GB"/>
          </a:p>
        </p:txBody>
      </p:sp>
    </p:spTree>
    <p:extLst>
      <p:ext uri="{BB962C8B-B14F-4D97-AF65-F5344CB8AC3E}">
        <p14:creationId xmlns:p14="http://schemas.microsoft.com/office/powerpoint/2010/main" val="165841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DBC8B-1051-4A17-9504-7F38EB364ED1}" type="datetimeFigureOut">
              <a:rPr lang="en-GB" smtClean="0"/>
              <a:t>26/02/2015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D488E-C577-4C83-A93A-DAA01E97B962}" type="slidenum">
              <a:rPr lang="en-GB" smtClean="0"/>
              <a:t>‹#›</a:t>
            </a:fld>
            <a:endParaRPr lang="en-GB"/>
          </a:p>
        </p:txBody>
      </p:sp>
    </p:spTree>
    <p:extLst>
      <p:ext uri="{BB962C8B-B14F-4D97-AF65-F5344CB8AC3E}">
        <p14:creationId xmlns:p14="http://schemas.microsoft.com/office/powerpoint/2010/main" val="281194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1.JPG"/><Relationship Id="rId7"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0462" y="2492896"/>
            <a:ext cx="2021384" cy="2487217"/>
          </a:xfrm>
          <a:prstGeom prst="rect">
            <a:avLst/>
          </a:prstGeom>
        </p:spPr>
      </p:pic>
      <p:sp>
        <p:nvSpPr>
          <p:cNvPr id="15" name="WordArt 2"/>
          <p:cNvSpPr>
            <a:spLocks noChangeArrowheads="1" noChangeShapeType="1" noTextEdit="1"/>
          </p:cNvSpPr>
          <p:nvPr/>
        </p:nvSpPr>
        <p:spPr bwMode="auto">
          <a:xfrm>
            <a:off x="2118743" y="908720"/>
            <a:ext cx="4742325" cy="1197173"/>
          </a:xfrm>
          <a:prstGeom prst="rect">
            <a:avLst/>
          </a:prstGeom>
        </p:spPr>
        <p:txBody>
          <a:bodyPr wrap="none" fromWordArt="1">
            <a:prstTxWarp prst="textPlain">
              <a:avLst>
                <a:gd name="adj" fmla="val 50000"/>
              </a:avLst>
            </a:prstTxWarp>
          </a:bodyPr>
          <a:lstStyle/>
          <a:p>
            <a:pPr algn="ctr" rtl="0">
              <a:buNone/>
            </a:pPr>
            <a:r>
              <a:rPr lang="en-GB" sz="3600" b="1" kern="10" dirty="0" smtClean="0">
                <a:ln w="25400" algn="ctr">
                  <a:solidFill>
                    <a:srgbClr val="FFFFFF"/>
                  </a:solidFill>
                  <a:round/>
                  <a:headEnd/>
                  <a:tailEnd/>
                </a:ln>
                <a:solidFill>
                  <a:srgbClr val="92D050"/>
                </a:solidFill>
                <a:effectLst>
                  <a:outerShdw dist="29783" dir="6914402" algn="ctr" rotWithShape="0">
                    <a:srgbClr val="000000">
                      <a:alpha val="50000"/>
                    </a:srgbClr>
                  </a:outerShdw>
                </a:effectLst>
                <a:latin typeface="Arial Black"/>
              </a:rPr>
              <a:t>Science</a:t>
            </a:r>
          </a:p>
          <a:p>
            <a:pPr algn="ctr" rtl="0">
              <a:buNone/>
            </a:pPr>
            <a:r>
              <a:rPr lang="en-GB" sz="3600" b="1" kern="10" spc="0" smtClean="0">
                <a:ln w="25400" algn="ctr">
                  <a:solidFill>
                    <a:srgbClr val="FFFFFF"/>
                  </a:solidFill>
                  <a:round/>
                  <a:headEnd/>
                  <a:tailEnd/>
                </a:ln>
                <a:solidFill>
                  <a:srgbClr val="92D050"/>
                </a:solidFill>
                <a:effectLst>
                  <a:outerShdw dist="29783" dir="6914402" algn="ctr" rotWithShape="0">
                    <a:srgbClr val="000000">
                      <a:alpha val="50000"/>
                    </a:srgbClr>
                  </a:outerShdw>
                </a:effectLst>
                <a:latin typeface="Arial Black"/>
              </a:rPr>
              <a:t>Unit </a:t>
            </a:r>
            <a:r>
              <a:rPr lang="en-GB" sz="3600" b="1" kern="10" dirty="0">
                <a:ln w="25400" algn="ctr">
                  <a:solidFill>
                    <a:srgbClr val="FFFFFF"/>
                  </a:solidFill>
                  <a:round/>
                  <a:headEnd/>
                  <a:tailEnd/>
                </a:ln>
                <a:solidFill>
                  <a:srgbClr val="92D050"/>
                </a:solidFill>
                <a:effectLst>
                  <a:outerShdw dist="29783" dir="6914402" algn="ctr" rotWithShape="0">
                    <a:srgbClr val="000000">
                      <a:alpha val="50000"/>
                    </a:srgbClr>
                  </a:outerShdw>
                </a:effectLst>
                <a:latin typeface="Arial Black"/>
              </a:rPr>
              <a:t>3</a:t>
            </a:r>
            <a:endParaRPr lang="en-GB" sz="3600" b="1" kern="10" spc="0" dirty="0">
              <a:ln w="25400" algn="ctr">
                <a:solidFill>
                  <a:srgbClr val="FFFFFF"/>
                </a:solidFill>
                <a:round/>
                <a:headEnd/>
                <a:tailEnd/>
              </a:ln>
              <a:solidFill>
                <a:srgbClr val="92D050"/>
              </a:solidFill>
              <a:effectLst>
                <a:outerShdw dist="29783" dir="6914402" algn="ctr" rotWithShape="0">
                  <a:srgbClr val="000000">
                    <a:alpha val="50000"/>
                  </a:srgbClr>
                </a:outerShdw>
              </a:effectLst>
              <a:latin typeface="Arial Black"/>
            </a:endParaRPr>
          </a:p>
        </p:txBody>
      </p:sp>
      <p:pic>
        <p:nvPicPr>
          <p:cNvPr id="16" name="Picture 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5805264"/>
            <a:ext cx="1214686" cy="61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16" descr="BBT logo EXTRA Lar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7826" y="5840803"/>
            <a:ext cx="594320" cy="648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8" name="Picture 1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72200" y="5840803"/>
            <a:ext cx="2580681" cy="61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9" name="Picture 1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42192" y="5746426"/>
            <a:ext cx="1665634" cy="728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 name="Picture 19" descr="WAG_Whit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70679" y="5805264"/>
            <a:ext cx="768173" cy="629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 name="Picture 20" descr="DAT logo clear background lg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67585" y="5815379"/>
            <a:ext cx="1467946" cy="627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82229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018455174"/>
              </p:ext>
            </p:extLst>
          </p:nvPr>
        </p:nvGraphicFramePr>
        <p:xfrm>
          <a:off x="395536" y="1052736"/>
          <a:ext cx="8229600" cy="4658360"/>
        </p:xfrm>
        <a:graphic>
          <a:graphicData uri="http://schemas.openxmlformats.org/drawingml/2006/table">
            <a:tbl>
              <a:tblPr>
                <a:tableStyleId>{5C22544A-7EE6-4342-B048-85BDC9FD1C3A}</a:tableStyleId>
              </a:tblPr>
              <a:tblGrid>
                <a:gridCol w="8229600"/>
              </a:tblGrid>
              <a:tr h="4320480">
                <a:tc>
                  <a:txBody>
                    <a:bodyPr/>
                    <a:lstStyle/>
                    <a:p>
                      <a:pPr marL="457200" algn="l">
                        <a:spcBef>
                          <a:spcPts val="500"/>
                        </a:spcBef>
                        <a:spcAft>
                          <a:spcPts val="0"/>
                        </a:spcAft>
                      </a:pPr>
                      <a:r>
                        <a:rPr lang="en-GB" sz="2400" u="sng" dirty="0">
                          <a:effectLst/>
                        </a:rPr>
                        <a:t>True or false </a:t>
                      </a:r>
                      <a:endParaRPr lang="en-GB" sz="2400" dirty="0">
                        <a:effectLst/>
                      </a:endParaRPr>
                    </a:p>
                    <a:p>
                      <a:pPr marL="342900" lvl="0" indent="-342900" algn="l">
                        <a:spcBef>
                          <a:spcPts val="500"/>
                        </a:spcBef>
                        <a:spcAft>
                          <a:spcPts val="0"/>
                        </a:spcAft>
                        <a:buFont typeface="+mj-lt"/>
                        <a:buAutoNum type="arabicPeriod"/>
                        <a:tabLst>
                          <a:tab pos="457200" algn="l"/>
                        </a:tabLst>
                      </a:pPr>
                      <a:r>
                        <a:rPr lang="en-GB" sz="2400" dirty="0">
                          <a:effectLst/>
                        </a:rPr>
                        <a:t>Alkalis are in cleaning products. </a:t>
                      </a:r>
                    </a:p>
                    <a:p>
                      <a:pPr marL="342900" lvl="0" indent="-342900" algn="l">
                        <a:spcBef>
                          <a:spcPts val="500"/>
                        </a:spcBef>
                        <a:spcAft>
                          <a:spcPts val="0"/>
                        </a:spcAft>
                        <a:buFont typeface="+mj-lt"/>
                        <a:buAutoNum type="arabicPeriod"/>
                        <a:tabLst>
                          <a:tab pos="457200" algn="l"/>
                        </a:tabLst>
                      </a:pPr>
                      <a:r>
                        <a:rPr lang="en-GB" sz="2400" dirty="0">
                          <a:effectLst/>
                        </a:rPr>
                        <a:t>Our stomach produces too much acid. </a:t>
                      </a:r>
                    </a:p>
                    <a:p>
                      <a:pPr marL="342900" lvl="0" indent="-342900" algn="l">
                        <a:spcBef>
                          <a:spcPts val="500"/>
                        </a:spcBef>
                        <a:spcAft>
                          <a:spcPts val="0"/>
                        </a:spcAft>
                        <a:buFont typeface="+mj-lt"/>
                        <a:buAutoNum type="arabicPeriod"/>
                        <a:tabLst>
                          <a:tab pos="457200" algn="l"/>
                        </a:tabLst>
                      </a:pPr>
                      <a:r>
                        <a:rPr lang="en-GB" sz="2400" dirty="0">
                          <a:effectLst/>
                        </a:rPr>
                        <a:t>Universal Indicator turns red in alkalis. </a:t>
                      </a:r>
                    </a:p>
                    <a:p>
                      <a:pPr marL="342900" lvl="0" indent="-342900" algn="l">
                        <a:spcBef>
                          <a:spcPts val="500"/>
                        </a:spcBef>
                        <a:spcAft>
                          <a:spcPts val="0"/>
                        </a:spcAft>
                        <a:buFont typeface="+mj-lt"/>
                        <a:buAutoNum type="arabicPeriod"/>
                        <a:tabLst>
                          <a:tab pos="457200" algn="l"/>
                        </a:tabLst>
                      </a:pPr>
                      <a:r>
                        <a:rPr lang="en-GB" sz="2400" dirty="0">
                          <a:effectLst/>
                        </a:rPr>
                        <a:t>Universal Indicator turns red in acids. </a:t>
                      </a:r>
                      <a:r>
                        <a:rPr lang="en-GB" sz="2400" dirty="0" smtClean="0">
                          <a:effectLst/>
                        </a:rPr>
                        <a:t> </a:t>
                      </a:r>
                      <a:endParaRPr lang="en-GB" sz="2400" dirty="0">
                        <a:effectLst/>
                      </a:endParaRPr>
                    </a:p>
                    <a:p>
                      <a:pPr marL="342900" lvl="0" indent="-342900" algn="l">
                        <a:spcBef>
                          <a:spcPts val="500"/>
                        </a:spcBef>
                        <a:spcAft>
                          <a:spcPts val="0"/>
                        </a:spcAft>
                        <a:buFont typeface="+mj-lt"/>
                        <a:buAutoNum type="arabicPeriod"/>
                        <a:tabLst>
                          <a:tab pos="457200" algn="l"/>
                        </a:tabLst>
                      </a:pPr>
                      <a:r>
                        <a:rPr lang="en-GB" sz="2400" dirty="0">
                          <a:effectLst/>
                        </a:rPr>
                        <a:t>Universal Indicator turns yellow in weak acids. </a:t>
                      </a:r>
                      <a:r>
                        <a:rPr lang="en-GB" sz="2400" dirty="0" smtClean="0">
                          <a:effectLst/>
                        </a:rPr>
                        <a:t> </a:t>
                      </a:r>
                      <a:endParaRPr lang="en-GB" sz="2400" dirty="0">
                        <a:effectLst/>
                      </a:endParaRPr>
                    </a:p>
                    <a:p>
                      <a:pPr marL="342900" lvl="0" indent="-342900" algn="l">
                        <a:spcBef>
                          <a:spcPts val="500"/>
                        </a:spcBef>
                        <a:spcAft>
                          <a:spcPts val="0"/>
                        </a:spcAft>
                        <a:buFont typeface="+mj-lt"/>
                        <a:buAutoNum type="arabicPeriod"/>
                        <a:tabLst>
                          <a:tab pos="457200" algn="l"/>
                        </a:tabLst>
                      </a:pPr>
                      <a:r>
                        <a:rPr lang="en-GB" sz="2400" dirty="0">
                          <a:effectLst/>
                        </a:rPr>
                        <a:t>Universal Indicator turns blue in weak alkalis. </a:t>
                      </a:r>
                      <a:r>
                        <a:rPr lang="en-GB" sz="2400" dirty="0" smtClean="0">
                          <a:effectLst/>
                        </a:rPr>
                        <a:t> </a:t>
                      </a:r>
                      <a:endParaRPr lang="en-GB" sz="2400" dirty="0">
                        <a:effectLst/>
                      </a:endParaRPr>
                    </a:p>
                    <a:p>
                      <a:pPr marL="342900" lvl="0" indent="-342900" algn="l">
                        <a:spcBef>
                          <a:spcPts val="500"/>
                        </a:spcBef>
                        <a:spcAft>
                          <a:spcPts val="0"/>
                        </a:spcAft>
                        <a:buFont typeface="+mj-lt"/>
                        <a:buAutoNum type="arabicPeriod"/>
                        <a:tabLst>
                          <a:tab pos="457200" algn="l"/>
                        </a:tabLst>
                      </a:pPr>
                      <a:r>
                        <a:rPr lang="en-GB" sz="2400" dirty="0">
                          <a:effectLst/>
                        </a:rPr>
                        <a:t>Toothpaste is an acid. </a:t>
                      </a:r>
                    </a:p>
                    <a:p>
                      <a:pPr marL="342900" lvl="0" indent="-342900" algn="l">
                        <a:spcBef>
                          <a:spcPts val="500"/>
                        </a:spcBef>
                        <a:spcAft>
                          <a:spcPts val="0"/>
                        </a:spcAft>
                        <a:buFont typeface="+mj-lt"/>
                        <a:buAutoNum type="arabicPeriod"/>
                        <a:tabLst>
                          <a:tab pos="457200" algn="l"/>
                        </a:tabLst>
                      </a:pPr>
                      <a:r>
                        <a:rPr lang="en-GB" sz="2400" dirty="0">
                          <a:effectLst/>
                        </a:rPr>
                        <a:t>Lemons, Limes and Oranges are weak alkali. </a:t>
                      </a:r>
                    </a:p>
                    <a:p>
                      <a:pPr marL="342900" lvl="0" indent="-342900" algn="l">
                        <a:spcBef>
                          <a:spcPts val="500"/>
                        </a:spcBef>
                        <a:spcAft>
                          <a:spcPts val="0"/>
                        </a:spcAft>
                        <a:buFont typeface="+mj-lt"/>
                        <a:buAutoNum type="arabicPeriod"/>
                        <a:tabLst>
                          <a:tab pos="457200" algn="l"/>
                        </a:tabLst>
                      </a:pPr>
                      <a:r>
                        <a:rPr lang="en-GB" sz="2400" dirty="0">
                          <a:effectLst/>
                        </a:rPr>
                        <a:t>Car batteries contain a very strong acid that can burn metal. </a:t>
                      </a:r>
                      <a:r>
                        <a:rPr lang="en-GB" sz="2400" dirty="0" smtClean="0">
                          <a:effectLst/>
                        </a:rPr>
                        <a:t> </a:t>
                      </a:r>
                      <a:endParaRPr lang="en-GB" sz="2400" dirty="0">
                        <a:effectLst/>
                      </a:endParaRPr>
                    </a:p>
                    <a:p>
                      <a:pPr marL="342900" lvl="0" indent="-342900" algn="l">
                        <a:spcBef>
                          <a:spcPts val="500"/>
                        </a:spcBef>
                        <a:spcAft>
                          <a:spcPts val="0"/>
                        </a:spcAft>
                        <a:buFont typeface="+mj-lt"/>
                        <a:buAutoNum type="arabicPeriod"/>
                        <a:tabLst>
                          <a:tab pos="457200" algn="l"/>
                        </a:tabLst>
                      </a:pPr>
                      <a:r>
                        <a:rPr lang="en-GB" sz="2400" dirty="0">
                          <a:effectLst/>
                        </a:rPr>
                        <a:t>Limestone is alkaline.  </a:t>
                      </a:r>
                      <a:endParaRPr lang="en-GB" sz="2400" dirty="0">
                        <a:effectLst/>
                        <a:latin typeface="Times New Roman"/>
                        <a:ea typeface="Times New Roman"/>
                      </a:endParaRPr>
                    </a:p>
                  </a:txBody>
                  <a:tcPr marL="114300" marR="114300" marT="0" marB="0"/>
                </a:tc>
              </a:tr>
            </a:tbl>
          </a:graphicData>
        </a:graphic>
      </p:graphicFrame>
    </p:spTree>
    <p:extLst>
      <p:ext uri="{BB962C8B-B14F-4D97-AF65-F5344CB8AC3E}">
        <p14:creationId xmlns:p14="http://schemas.microsoft.com/office/powerpoint/2010/main" val="111759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4" y="404664"/>
            <a:ext cx="8229600" cy="3096343"/>
          </a:xfrm>
        </p:spPr>
        <p:txBody>
          <a:bodyPr>
            <a:normAutofit fontScale="92500" lnSpcReduction="10000"/>
          </a:bodyPr>
          <a:lstStyle/>
          <a:p>
            <a:pPr marL="0" indent="0">
              <a:buNone/>
            </a:pPr>
            <a:r>
              <a:rPr lang="en-GB" dirty="0"/>
              <a:t>Limestone is made from the remains of millions upon millions of tiny sea creatures that sank to the bottom of a shallow tropical sea when they died just over 300 million years ago, sea when Britain was on the equator! If you look carefully you may discover the fossil remains of some of these creatures in the limestone. </a:t>
            </a:r>
          </a:p>
        </p:txBody>
      </p:sp>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7" descr="DSCF0650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3573016"/>
            <a:ext cx="3563348" cy="2376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descr="IMG_107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1154" y="3573016"/>
            <a:ext cx="3566499" cy="2376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9168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7"/>
            <a:ext cx="8229600" cy="2808312"/>
          </a:xfrm>
        </p:spPr>
        <p:txBody>
          <a:bodyPr/>
          <a:lstStyle/>
          <a:p>
            <a:pPr marL="0" indent="0">
              <a:buNone/>
            </a:pPr>
            <a:r>
              <a:rPr lang="en-GB" dirty="0"/>
              <a:t>When limestone is affected by heat or acid it transforms into a series of unstable chemical compounds, before eventually turning back into Calcium carbonate. This process is known as the 'Lime Cycle'. </a:t>
            </a:r>
          </a:p>
        </p:txBody>
      </p:sp>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4930" y="2466691"/>
            <a:ext cx="4032448" cy="3944786"/>
          </a:xfrm>
          <a:prstGeom prst="rect">
            <a:avLst/>
          </a:prstGeom>
        </p:spPr>
      </p:pic>
    </p:spTree>
    <p:extLst>
      <p:ext uri="{BB962C8B-B14F-4D97-AF65-F5344CB8AC3E}">
        <p14:creationId xmlns:p14="http://schemas.microsoft.com/office/powerpoint/2010/main" val="1572785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2251139"/>
            <a:ext cx="1609725" cy="16573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rot="17139565">
            <a:off x="1327766" y="4607101"/>
            <a:ext cx="1609725" cy="16573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rot="12427811">
            <a:off x="3925227" y="4352924"/>
            <a:ext cx="1609725" cy="16573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rot="8129516">
            <a:off x="3925226" y="1728988"/>
            <a:ext cx="1609725" cy="16573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4079680">
            <a:off x="2106039" y="396298"/>
            <a:ext cx="1609725" cy="16573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1021" y="1937777"/>
            <a:ext cx="2609850" cy="2990850"/>
          </a:xfrm>
          <a:prstGeom prst="rect">
            <a:avLst/>
          </a:prstGeom>
        </p:spPr>
      </p:pic>
      <p:sp>
        <p:nvSpPr>
          <p:cNvPr id="5" name="TextBox 4"/>
          <p:cNvSpPr txBox="1"/>
          <p:nvPr/>
        </p:nvSpPr>
        <p:spPr>
          <a:xfrm>
            <a:off x="5824283" y="836712"/>
            <a:ext cx="2736304" cy="5016758"/>
          </a:xfrm>
          <a:prstGeom prst="rect">
            <a:avLst/>
          </a:prstGeom>
          <a:noFill/>
        </p:spPr>
        <p:txBody>
          <a:bodyPr wrap="square" rtlCol="0">
            <a:spAutoFit/>
          </a:bodyPr>
          <a:lstStyle/>
          <a:p>
            <a:r>
              <a:rPr lang="en-GB" sz="3200" dirty="0" smtClean="0"/>
              <a:t>Can you create the lime cycle?</a:t>
            </a:r>
          </a:p>
          <a:p>
            <a:endParaRPr lang="en-GB" sz="3200" dirty="0"/>
          </a:p>
          <a:p>
            <a:r>
              <a:rPr lang="en-GB" sz="3200" dirty="0" smtClean="0"/>
              <a:t>Use the formulas on the next slide.  Put them in order  to create the ‘lime cycle’</a:t>
            </a:r>
            <a:endParaRPr lang="en-GB" sz="3200" dirty="0"/>
          </a:p>
        </p:txBody>
      </p:sp>
    </p:spTree>
    <p:extLst>
      <p:ext uri="{BB962C8B-B14F-4D97-AF65-F5344CB8AC3E}">
        <p14:creationId xmlns:p14="http://schemas.microsoft.com/office/powerpoint/2010/main" val="45388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576" y="1556792"/>
            <a:ext cx="2609850" cy="29908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3848" y="2348880"/>
            <a:ext cx="1609725" cy="1657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3573" y="2044080"/>
            <a:ext cx="2209800" cy="11334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83941" y="3789040"/>
            <a:ext cx="1743075" cy="952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62089" y="4547642"/>
            <a:ext cx="2085975" cy="8858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4208" y="556667"/>
            <a:ext cx="2190750" cy="100012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215483" y="5229200"/>
            <a:ext cx="2457450" cy="8382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483768" y="556667"/>
            <a:ext cx="3505200" cy="108585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rot="8797245">
            <a:off x="6911379" y="2230729"/>
            <a:ext cx="1609725" cy="1657350"/>
          </a:xfrm>
          <a:prstGeom prst="rect">
            <a:avLst/>
          </a:prstGeom>
        </p:spPr>
      </p:pic>
    </p:spTree>
    <p:extLst>
      <p:ext uri="{BB962C8B-B14F-4D97-AF65-F5344CB8AC3E}">
        <p14:creationId xmlns:p14="http://schemas.microsoft.com/office/powerpoint/2010/main" val="289552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SHIREHALL\trust\Joint HM-Field Services Projects\Black Mountain Historic Lime Industry Community Project\Illustrations and plans\Lime cycle jpe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1722" y="310344"/>
            <a:ext cx="7178863"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63284" cy="6408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76604" y="2805025"/>
            <a:ext cx="1190791" cy="1247949"/>
          </a:xfrm>
          <a:prstGeom prst="rect">
            <a:avLst/>
          </a:prstGeom>
        </p:spPr>
      </p:pic>
    </p:spTree>
    <p:extLst>
      <p:ext uri="{BB962C8B-B14F-4D97-AF65-F5344CB8AC3E}">
        <p14:creationId xmlns:p14="http://schemas.microsoft.com/office/powerpoint/2010/main" val="281313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201</Words>
  <Application>Microsoft Office PowerPoint</Application>
  <PresentationFormat>On-screen Show (4:3)</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Duncan Schlee</cp:lastModifiedBy>
  <cp:revision>20</cp:revision>
  <dcterms:created xsi:type="dcterms:W3CDTF">2014-01-29T14:54:08Z</dcterms:created>
  <dcterms:modified xsi:type="dcterms:W3CDTF">2015-02-26T14:51:05Z</dcterms:modified>
</cp:coreProperties>
</file>