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1" r:id="rId4"/>
    <p:sldId id="263" r:id="rId5"/>
    <p:sldId id="257" r:id="rId6"/>
    <p:sldId id="258" r:id="rId7"/>
    <p:sldId id="259"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86DBC8B-1051-4A17-9504-7F38EB364ED1}" type="datetimeFigureOut">
              <a:rPr lang="en-GB" smtClean="0"/>
              <a:t>26/02/2015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CD488E-C577-4C83-A93A-DAA01E97B962}" type="slidenum">
              <a:rPr lang="en-GB" smtClean="0"/>
              <a:t>‹#›</a:t>
            </a:fld>
            <a:endParaRPr lang="en-GB"/>
          </a:p>
        </p:txBody>
      </p:sp>
    </p:spTree>
    <p:extLst>
      <p:ext uri="{BB962C8B-B14F-4D97-AF65-F5344CB8AC3E}">
        <p14:creationId xmlns:p14="http://schemas.microsoft.com/office/powerpoint/2010/main" val="810952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6DBC8B-1051-4A17-9504-7F38EB364ED1}" type="datetimeFigureOut">
              <a:rPr lang="en-GB" smtClean="0"/>
              <a:t>26/02/2015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CD488E-C577-4C83-A93A-DAA01E97B962}" type="slidenum">
              <a:rPr lang="en-GB" smtClean="0"/>
              <a:t>‹#›</a:t>
            </a:fld>
            <a:endParaRPr lang="en-GB"/>
          </a:p>
        </p:txBody>
      </p:sp>
    </p:spTree>
    <p:extLst>
      <p:ext uri="{BB962C8B-B14F-4D97-AF65-F5344CB8AC3E}">
        <p14:creationId xmlns:p14="http://schemas.microsoft.com/office/powerpoint/2010/main" val="1258864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6DBC8B-1051-4A17-9504-7F38EB364ED1}" type="datetimeFigureOut">
              <a:rPr lang="en-GB" smtClean="0"/>
              <a:t>26/02/2015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CD488E-C577-4C83-A93A-DAA01E97B962}" type="slidenum">
              <a:rPr lang="en-GB" smtClean="0"/>
              <a:t>‹#›</a:t>
            </a:fld>
            <a:endParaRPr lang="en-GB"/>
          </a:p>
        </p:txBody>
      </p:sp>
    </p:spTree>
    <p:extLst>
      <p:ext uri="{BB962C8B-B14F-4D97-AF65-F5344CB8AC3E}">
        <p14:creationId xmlns:p14="http://schemas.microsoft.com/office/powerpoint/2010/main" val="2584424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6DBC8B-1051-4A17-9504-7F38EB364ED1}" type="datetimeFigureOut">
              <a:rPr lang="en-GB" smtClean="0"/>
              <a:t>26/02/2015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CD488E-C577-4C83-A93A-DAA01E97B962}" type="slidenum">
              <a:rPr lang="en-GB" smtClean="0"/>
              <a:t>‹#›</a:t>
            </a:fld>
            <a:endParaRPr lang="en-GB"/>
          </a:p>
        </p:txBody>
      </p:sp>
    </p:spTree>
    <p:extLst>
      <p:ext uri="{BB962C8B-B14F-4D97-AF65-F5344CB8AC3E}">
        <p14:creationId xmlns:p14="http://schemas.microsoft.com/office/powerpoint/2010/main" val="817478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6DBC8B-1051-4A17-9504-7F38EB364ED1}" type="datetimeFigureOut">
              <a:rPr lang="en-GB" smtClean="0"/>
              <a:t>26/02/2015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CD488E-C577-4C83-A93A-DAA01E97B962}" type="slidenum">
              <a:rPr lang="en-GB" smtClean="0"/>
              <a:t>‹#›</a:t>
            </a:fld>
            <a:endParaRPr lang="en-GB"/>
          </a:p>
        </p:txBody>
      </p:sp>
    </p:spTree>
    <p:extLst>
      <p:ext uri="{BB962C8B-B14F-4D97-AF65-F5344CB8AC3E}">
        <p14:creationId xmlns:p14="http://schemas.microsoft.com/office/powerpoint/2010/main" val="2410335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86DBC8B-1051-4A17-9504-7F38EB364ED1}" type="datetimeFigureOut">
              <a:rPr lang="en-GB" smtClean="0"/>
              <a:t>26/02/2015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CD488E-C577-4C83-A93A-DAA01E97B962}" type="slidenum">
              <a:rPr lang="en-GB" smtClean="0"/>
              <a:t>‹#›</a:t>
            </a:fld>
            <a:endParaRPr lang="en-GB"/>
          </a:p>
        </p:txBody>
      </p:sp>
    </p:spTree>
    <p:extLst>
      <p:ext uri="{BB962C8B-B14F-4D97-AF65-F5344CB8AC3E}">
        <p14:creationId xmlns:p14="http://schemas.microsoft.com/office/powerpoint/2010/main" val="1844580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86DBC8B-1051-4A17-9504-7F38EB364ED1}" type="datetimeFigureOut">
              <a:rPr lang="en-GB" smtClean="0"/>
              <a:t>26/02/2015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BCD488E-C577-4C83-A93A-DAA01E97B962}" type="slidenum">
              <a:rPr lang="en-GB" smtClean="0"/>
              <a:t>‹#›</a:t>
            </a:fld>
            <a:endParaRPr lang="en-GB"/>
          </a:p>
        </p:txBody>
      </p:sp>
    </p:spTree>
    <p:extLst>
      <p:ext uri="{BB962C8B-B14F-4D97-AF65-F5344CB8AC3E}">
        <p14:creationId xmlns:p14="http://schemas.microsoft.com/office/powerpoint/2010/main" val="3630703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86DBC8B-1051-4A17-9504-7F38EB364ED1}" type="datetimeFigureOut">
              <a:rPr lang="en-GB" smtClean="0"/>
              <a:t>26/02/2015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BCD488E-C577-4C83-A93A-DAA01E97B962}" type="slidenum">
              <a:rPr lang="en-GB" smtClean="0"/>
              <a:t>‹#›</a:t>
            </a:fld>
            <a:endParaRPr lang="en-GB"/>
          </a:p>
        </p:txBody>
      </p:sp>
    </p:spTree>
    <p:extLst>
      <p:ext uri="{BB962C8B-B14F-4D97-AF65-F5344CB8AC3E}">
        <p14:creationId xmlns:p14="http://schemas.microsoft.com/office/powerpoint/2010/main" val="200708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6DBC8B-1051-4A17-9504-7F38EB364ED1}" type="datetimeFigureOut">
              <a:rPr lang="en-GB" smtClean="0"/>
              <a:t>26/02/2015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BCD488E-C577-4C83-A93A-DAA01E97B962}" type="slidenum">
              <a:rPr lang="en-GB" smtClean="0"/>
              <a:t>‹#›</a:t>
            </a:fld>
            <a:endParaRPr lang="en-GB"/>
          </a:p>
        </p:txBody>
      </p:sp>
    </p:spTree>
    <p:extLst>
      <p:ext uri="{BB962C8B-B14F-4D97-AF65-F5344CB8AC3E}">
        <p14:creationId xmlns:p14="http://schemas.microsoft.com/office/powerpoint/2010/main" val="371527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6DBC8B-1051-4A17-9504-7F38EB364ED1}" type="datetimeFigureOut">
              <a:rPr lang="en-GB" smtClean="0"/>
              <a:t>26/02/2015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CD488E-C577-4C83-A93A-DAA01E97B962}" type="slidenum">
              <a:rPr lang="en-GB" smtClean="0"/>
              <a:t>‹#›</a:t>
            </a:fld>
            <a:endParaRPr lang="en-GB"/>
          </a:p>
        </p:txBody>
      </p:sp>
    </p:spTree>
    <p:extLst>
      <p:ext uri="{BB962C8B-B14F-4D97-AF65-F5344CB8AC3E}">
        <p14:creationId xmlns:p14="http://schemas.microsoft.com/office/powerpoint/2010/main" val="2832875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6DBC8B-1051-4A17-9504-7F38EB364ED1}" type="datetimeFigureOut">
              <a:rPr lang="en-GB" smtClean="0"/>
              <a:t>26/02/2015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CD488E-C577-4C83-A93A-DAA01E97B962}" type="slidenum">
              <a:rPr lang="en-GB" smtClean="0"/>
              <a:t>‹#›</a:t>
            </a:fld>
            <a:endParaRPr lang="en-GB"/>
          </a:p>
        </p:txBody>
      </p:sp>
    </p:spTree>
    <p:extLst>
      <p:ext uri="{BB962C8B-B14F-4D97-AF65-F5344CB8AC3E}">
        <p14:creationId xmlns:p14="http://schemas.microsoft.com/office/powerpoint/2010/main" val="1658410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6DBC8B-1051-4A17-9504-7F38EB364ED1}" type="datetimeFigureOut">
              <a:rPr lang="en-GB" smtClean="0"/>
              <a:t>26/02/2015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CD488E-C577-4C83-A93A-DAA01E97B962}" type="slidenum">
              <a:rPr lang="en-GB" smtClean="0"/>
              <a:t>‹#›</a:t>
            </a:fld>
            <a:endParaRPr lang="en-GB"/>
          </a:p>
        </p:txBody>
      </p:sp>
    </p:spTree>
    <p:extLst>
      <p:ext uri="{BB962C8B-B14F-4D97-AF65-F5344CB8AC3E}">
        <p14:creationId xmlns:p14="http://schemas.microsoft.com/office/powerpoint/2010/main" val="2811946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13.gif"/><Relationship Id="rId4" Type="http://schemas.openxmlformats.org/officeDocument/2006/relationships/image" Target="../media/image12.jpeg"/></Relationships>
</file>

<file path=ppt/slides/_rels/slide5.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slideLayout" Target="../slideLayouts/slideLayout2.xml"/><Relationship Id="rId5" Type="http://schemas.openxmlformats.org/officeDocument/2006/relationships/image" Target="../media/image17.wmf"/><Relationship Id="rId4" Type="http://schemas.openxmlformats.org/officeDocument/2006/relationships/image" Target="../media/image16.wmf"/></Relationships>
</file>

<file path=ppt/slides/_rels/slide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9512" y="188640"/>
            <a:ext cx="8863284" cy="6408712"/>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600462" y="2492896"/>
            <a:ext cx="2021384" cy="2487217"/>
          </a:xfrm>
          <a:prstGeom prst="rect">
            <a:avLst/>
          </a:prstGeom>
        </p:spPr>
      </p:pic>
      <p:sp>
        <p:nvSpPr>
          <p:cNvPr id="15" name="WordArt 2"/>
          <p:cNvSpPr>
            <a:spLocks noChangeArrowheads="1" noChangeShapeType="1" noTextEdit="1"/>
          </p:cNvSpPr>
          <p:nvPr/>
        </p:nvSpPr>
        <p:spPr bwMode="auto">
          <a:xfrm>
            <a:off x="2118743" y="908720"/>
            <a:ext cx="4742325" cy="1197173"/>
          </a:xfrm>
          <a:prstGeom prst="rect">
            <a:avLst/>
          </a:prstGeom>
        </p:spPr>
        <p:txBody>
          <a:bodyPr wrap="none" fromWordArt="1">
            <a:prstTxWarp prst="textPlain">
              <a:avLst>
                <a:gd name="adj" fmla="val 50000"/>
              </a:avLst>
            </a:prstTxWarp>
          </a:bodyPr>
          <a:lstStyle/>
          <a:p>
            <a:pPr algn="ctr" rtl="0">
              <a:buNone/>
            </a:pPr>
            <a:r>
              <a:rPr lang="en-GB" sz="3600" b="1" kern="10" dirty="0" smtClean="0">
                <a:ln w="25400" algn="ctr">
                  <a:solidFill>
                    <a:srgbClr val="FFFFFF"/>
                  </a:solidFill>
                  <a:round/>
                  <a:headEnd/>
                  <a:tailEnd/>
                </a:ln>
                <a:solidFill>
                  <a:srgbClr val="92D050"/>
                </a:solidFill>
                <a:effectLst>
                  <a:outerShdw dist="29783" dir="6914402" algn="ctr" rotWithShape="0">
                    <a:srgbClr val="000000">
                      <a:alpha val="50000"/>
                    </a:srgbClr>
                  </a:outerShdw>
                </a:effectLst>
                <a:latin typeface="Arial Black"/>
              </a:rPr>
              <a:t>Science</a:t>
            </a:r>
          </a:p>
          <a:p>
            <a:pPr algn="ctr" rtl="0">
              <a:buNone/>
            </a:pPr>
            <a:r>
              <a:rPr lang="en-GB" sz="3600" b="1" kern="10" spc="0" smtClean="0">
                <a:ln w="25400" algn="ctr">
                  <a:solidFill>
                    <a:srgbClr val="FFFFFF"/>
                  </a:solidFill>
                  <a:round/>
                  <a:headEnd/>
                  <a:tailEnd/>
                </a:ln>
                <a:solidFill>
                  <a:srgbClr val="92D050"/>
                </a:solidFill>
                <a:effectLst>
                  <a:outerShdw dist="29783" dir="6914402" algn="ctr" rotWithShape="0">
                    <a:srgbClr val="000000">
                      <a:alpha val="50000"/>
                    </a:srgbClr>
                  </a:outerShdw>
                </a:effectLst>
                <a:latin typeface="Arial Black"/>
              </a:rPr>
              <a:t>Unit </a:t>
            </a:r>
            <a:r>
              <a:rPr lang="en-GB" sz="3600" b="1" kern="10" dirty="0">
                <a:ln w="25400" algn="ctr">
                  <a:solidFill>
                    <a:srgbClr val="FFFFFF"/>
                  </a:solidFill>
                  <a:round/>
                  <a:headEnd/>
                  <a:tailEnd/>
                </a:ln>
                <a:solidFill>
                  <a:srgbClr val="92D050"/>
                </a:solidFill>
                <a:effectLst>
                  <a:outerShdw dist="29783" dir="6914402" algn="ctr" rotWithShape="0">
                    <a:srgbClr val="000000">
                      <a:alpha val="50000"/>
                    </a:srgbClr>
                  </a:outerShdw>
                </a:effectLst>
                <a:latin typeface="Arial Black"/>
              </a:rPr>
              <a:t>1</a:t>
            </a:r>
            <a:endParaRPr lang="en-GB" sz="3600" b="1" kern="10" spc="0" dirty="0">
              <a:ln w="25400" algn="ctr">
                <a:solidFill>
                  <a:srgbClr val="FFFFFF"/>
                </a:solidFill>
                <a:round/>
                <a:headEnd/>
                <a:tailEnd/>
              </a:ln>
              <a:solidFill>
                <a:srgbClr val="92D050"/>
              </a:solidFill>
              <a:effectLst>
                <a:outerShdw dist="29783" dir="6914402" algn="ctr" rotWithShape="0">
                  <a:srgbClr val="000000">
                    <a:alpha val="50000"/>
                  </a:srgbClr>
                </a:outerShdw>
              </a:effectLst>
              <a:latin typeface="Arial Black"/>
            </a:endParaRPr>
          </a:p>
        </p:txBody>
      </p:sp>
      <p:pic>
        <p:nvPicPr>
          <p:cNvPr id="16" name="Picture 15"/>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395536" y="5805264"/>
            <a:ext cx="1214686" cy="611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7" name="Picture 16" descr="BBT logo EXTRA Large"/>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3307826" y="5840803"/>
            <a:ext cx="594320" cy="6485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8" name="Picture 17"/>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6372200" y="5840803"/>
            <a:ext cx="2580681" cy="611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9" name="Picture 18"/>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1642192" y="5746426"/>
            <a:ext cx="1665634" cy="7287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20" name="Picture 19" descr="WAG_White"/>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5570679" y="5805264"/>
            <a:ext cx="768173" cy="6291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21" name="Picture 20" descr="DAT logo clear background lge"/>
          <p:cNvPicPr>
            <a:picLocks noChangeAspect="1" noChangeArrowheads="1"/>
          </p:cNvPicPr>
          <p:nvPr/>
        </p:nvPicPr>
        <p:blipFill>
          <a:blip r:embed="rId8" cstate="screen">
            <a:extLst>
              <a:ext uri="{28A0092B-C50C-407E-A947-70E740481C1C}">
                <a14:useLocalDpi xmlns:a14="http://schemas.microsoft.com/office/drawing/2010/main"/>
              </a:ext>
            </a:extLst>
          </a:blip>
          <a:srcRect/>
          <a:stretch>
            <a:fillRect/>
          </a:stretch>
        </p:blipFill>
        <p:spPr bwMode="auto">
          <a:xfrm>
            <a:off x="3967585" y="5815379"/>
            <a:ext cx="1467946" cy="6271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Tree>
    <p:extLst>
      <p:ext uri="{BB962C8B-B14F-4D97-AF65-F5344CB8AC3E}">
        <p14:creationId xmlns:p14="http://schemas.microsoft.com/office/powerpoint/2010/main" val="35822292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88640"/>
            <a:ext cx="8863284" cy="6408712"/>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4224" y="355727"/>
            <a:ext cx="8100392" cy="6074537"/>
          </a:xfrm>
          <a:prstGeom prst="rect">
            <a:avLst/>
          </a:prstGeom>
        </p:spPr>
      </p:pic>
    </p:spTree>
    <p:extLst>
      <p:ext uri="{BB962C8B-B14F-4D97-AF65-F5344CB8AC3E}">
        <p14:creationId xmlns:p14="http://schemas.microsoft.com/office/powerpoint/2010/main" val="42763445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88640"/>
            <a:ext cx="8863284" cy="6408712"/>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95536" y="404664"/>
            <a:ext cx="5871532" cy="5832648"/>
          </a:xfrm>
          <a:prstGeom prst="rect">
            <a:avLst/>
          </a:prstGeom>
        </p:spPr>
      </p:pic>
      <p:sp>
        <p:nvSpPr>
          <p:cNvPr id="8" name="TextBox 7"/>
          <p:cNvSpPr txBox="1"/>
          <p:nvPr/>
        </p:nvSpPr>
        <p:spPr>
          <a:xfrm>
            <a:off x="6372200" y="476672"/>
            <a:ext cx="2520280" cy="4247317"/>
          </a:xfrm>
          <a:prstGeom prst="rect">
            <a:avLst/>
          </a:prstGeom>
          <a:noFill/>
        </p:spPr>
        <p:txBody>
          <a:bodyPr wrap="square" rtlCol="0">
            <a:spAutoFit/>
          </a:bodyPr>
          <a:lstStyle/>
          <a:p>
            <a:r>
              <a:rPr lang="en-GB" dirty="0" smtClean="0"/>
              <a:t>For hundred’s of years farmers have worked at the top of the Black Mountain to remove the grey rock that can be found there.</a:t>
            </a:r>
          </a:p>
          <a:p>
            <a:endParaRPr lang="en-GB" dirty="0"/>
          </a:p>
          <a:p>
            <a:r>
              <a:rPr lang="en-GB" dirty="0" smtClean="0"/>
              <a:t>When the rock is loose they then burn it in a kiln at an extremely high temperature.</a:t>
            </a:r>
          </a:p>
          <a:p>
            <a:endParaRPr lang="en-GB" dirty="0"/>
          </a:p>
          <a:p>
            <a:r>
              <a:rPr lang="en-GB" dirty="0" smtClean="0"/>
              <a:t>But why did farmers need this grey stone so much?</a:t>
            </a:r>
            <a:endParaRPr lang="en-GB" dirty="0"/>
          </a:p>
        </p:txBody>
      </p:sp>
    </p:spTree>
    <p:extLst>
      <p:ext uri="{BB962C8B-B14F-4D97-AF65-F5344CB8AC3E}">
        <p14:creationId xmlns:p14="http://schemas.microsoft.com/office/powerpoint/2010/main" val="29894686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88640"/>
            <a:ext cx="8863284" cy="6408712"/>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irc_mi" descr="Calcined-Lime-quick-lime-quicklime-burnt-lime-for-Mining-Industry-Steel-Industry"/>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6224385" y="460445"/>
            <a:ext cx="2452072" cy="1872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4098" name="irc_mi" descr="Limestone-for-Steel"/>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323528" y="460445"/>
            <a:ext cx="2694060" cy="1872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2" name="TextBox 1"/>
          <p:cNvSpPr txBox="1"/>
          <p:nvPr/>
        </p:nvSpPr>
        <p:spPr>
          <a:xfrm>
            <a:off x="3243002" y="237481"/>
            <a:ext cx="2736304" cy="646331"/>
          </a:xfrm>
          <a:prstGeom prst="rect">
            <a:avLst/>
          </a:prstGeom>
          <a:noFill/>
        </p:spPr>
        <p:txBody>
          <a:bodyPr wrap="square" rtlCol="0">
            <a:spAutoFit/>
          </a:bodyPr>
          <a:lstStyle/>
          <a:p>
            <a:r>
              <a:rPr lang="en-GB" sz="3600" dirty="0" smtClean="0"/>
              <a:t>Limestone</a:t>
            </a:r>
            <a:r>
              <a:rPr lang="en-GB" dirty="0" smtClean="0"/>
              <a:t> </a:t>
            </a:r>
            <a:endParaRPr lang="en-GB" dirty="0"/>
          </a:p>
        </p:txBody>
      </p:sp>
      <p:sp>
        <p:nvSpPr>
          <p:cNvPr id="5" name="TextBox 4"/>
          <p:cNvSpPr txBox="1"/>
          <p:nvPr/>
        </p:nvSpPr>
        <p:spPr>
          <a:xfrm>
            <a:off x="4316315" y="2924944"/>
            <a:ext cx="4578599" cy="2862322"/>
          </a:xfrm>
          <a:prstGeom prst="rect">
            <a:avLst/>
          </a:prstGeom>
          <a:noFill/>
        </p:spPr>
        <p:txBody>
          <a:bodyPr wrap="square" rtlCol="0">
            <a:spAutoFit/>
          </a:bodyPr>
          <a:lstStyle/>
          <a:p>
            <a:r>
              <a:rPr lang="en-GB" dirty="0" smtClean="0"/>
              <a:t>Limestone was </a:t>
            </a:r>
            <a:r>
              <a:rPr lang="en-GB" dirty="0"/>
              <a:t>burnt in the kilns to make quicklime.  Quicklime was spread on fields and water was added to make slaked lime. </a:t>
            </a:r>
            <a:endParaRPr lang="en-GB" dirty="0" smtClean="0"/>
          </a:p>
          <a:p>
            <a:r>
              <a:rPr lang="en-GB" dirty="0" smtClean="0"/>
              <a:t> </a:t>
            </a:r>
            <a:endParaRPr lang="en-GB" dirty="0"/>
          </a:p>
          <a:p>
            <a:r>
              <a:rPr lang="en-GB" dirty="0"/>
              <a:t>Spreading lime on the fields helped to neutralise acidic soil to that crops would grow better.  </a:t>
            </a:r>
            <a:endParaRPr lang="en-GB" dirty="0" smtClean="0"/>
          </a:p>
          <a:p>
            <a:endParaRPr lang="en-GB" dirty="0"/>
          </a:p>
          <a:p>
            <a:r>
              <a:rPr lang="en-GB" dirty="0"/>
              <a:t>Slaked lime is an alkaline.  </a:t>
            </a:r>
          </a:p>
          <a:p>
            <a:r>
              <a:rPr lang="en-GB" dirty="0"/>
              <a:t> </a:t>
            </a:r>
          </a:p>
        </p:txBody>
      </p:sp>
      <p:pic>
        <p:nvPicPr>
          <p:cNvPr id="6" name="Picture 5"/>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67544" y="2428993"/>
            <a:ext cx="3752743" cy="3961033"/>
          </a:xfrm>
          <a:prstGeom prst="rect">
            <a:avLst/>
          </a:prstGeom>
        </p:spPr>
      </p:pic>
      <p:pic>
        <p:nvPicPr>
          <p:cNvPr id="4100" name="Picture 4" descr="C:\Users\Sarah\AppData\Local\Microsoft\Windows\Temporary Internet Files\Content.IE5\2SUVEJ24\MM900236357[1].gif"/>
          <p:cNvPicPr>
            <a:picLocks noChangeAspect="1" noChangeArrowheads="1" noCrop="1"/>
          </p:cNvPicPr>
          <p:nvPr/>
        </p:nvPicPr>
        <p:blipFill>
          <a:blip r:embed="rId5">
            <a:extLst>
              <a:ext uri="{28A0092B-C50C-407E-A947-70E740481C1C}">
                <a14:useLocalDpi xmlns:a14="http://schemas.microsoft.com/office/drawing/2010/main"/>
              </a:ext>
            </a:extLst>
          </a:blip>
          <a:srcRect/>
          <a:stretch>
            <a:fillRect/>
          </a:stretch>
        </p:blipFill>
        <p:spPr bwMode="auto">
          <a:xfrm>
            <a:off x="4067944" y="912006"/>
            <a:ext cx="840569" cy="1144605"/>
          </a:xfrm>
          <a:prstGeom prst="rect">
            <a:avLst/>
          </a:prstGeom>
          <a:noFill/>
          <a:extLst>
            <a:ext uri="{909E8E84-426E-40DD-AFC4-6F175D3DCCD1}">
              <a14:hiddenFill xmlns:a14="http://schemas.microsoft.com/office/drawing/2010/main">
                <a:solidFill>
                  <a:srgbClr val="FFFFFF"/>
                </a:solidFill>
              </a14:hiddenFill>
            </a:ext>
          </a:extLst>
        </p:spPr>
      </p:pic>
      <p:sp>
        <p:nvSpPr>
          <p:cNvPr id="7" name="Notched Right Arrow 6"/>
          <p:cNvSpPr/>
          <p:nvPr/>
        </p:nvSpPr>
        <p:spPr>
          <a:xfrm>
            <a:off x="3243002" y="1340768"/>
            <a:ext cx="536910" cy="432048"/>
          </a:xfrm>
          <a:prstGeom prst="notchedRightArrow">
            <a:avLst/>
          </a:prstGeom>
          <a:solidFill>
            <a:schemeClr val="accent3">
              <a:lumMod val="60000"/>
              <a:lumOff val="4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Notched Right Arrow 10"/>
          <p:cNvSpPr/>
          <p:nvPr/>
        </p:nvSpPr>
        <p:spPr>
          <a:xfrm>
            <a:off x="5292080" y="1340768"/>
            <a:ext cx="536910" cy="432048"/>
          </a:xfrm>
          <a:prstGeom prst="notchedRightArrow">
            <a:avLst/>
          </a:prstGeom>
          <a:solidFill>
            <a:schemeClr val="accent3">
              <a:lumMod val="60000"/>
              <a:lumOff val="4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956895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88640"/>
            <a:ext cx="8863284" cy="6408712"/>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075" name="Picture 3" descr="C:\Users\Sarah\AppData\Local\Microsoft\Windows\Temporary Internet Files\Content.IE5\2SUVEJ24\MC900325396[1].wmf"/>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403648" y="4149080"/>
            <a:ext cx="1324966" cy="1819656"/>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C:\Users\Sarah\AppData\Local\Microsoft\Windows\Temporary Internet Files\Content.IE5\R3Q20SRX\MC900325392[1].wmf"/>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3869118" y="4303737"/>
            <a:ext cx="1484071" cy="1821485"/>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C:\Users\Sarah\AppData\Local\Microsoft\Windows\Temporary Internet Files\Content.IE5\OYR95GD0\MC900325306[1].wmf"/>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6659911" y="4143401"/>
            <a:ext cx="1388974" cy="1812341"/>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7"/>
          <p:cNvSpPr txBox="1">
            <a:spLocks noChangeArrowheads="1"/>
          </p:cNvSpPr>
          <p:nvPr/>
        </p:nvSpPr>
        <p:spPr bwMode="auto">
          <a:xfrm>
            <a:off x="1173423" y="404664"/>
            <a:ext cx="6875462" cy="2787650"/>
          </a:xfrm>
          <a:prstGeom prst="rect">
            <a:avLst/>
          </a:prstGeom>
          <a:noFill/>
          <a:ln w="19050" algn="in">
            <a:solidFill>
              <a:srgbClr val="92D05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400"/>
              </a:spcAft>
              <a:buClrTx/>
              <a:buSzTx/>
              <a:buFontTx/>
              <a:buNone/>
              <a:tabLst/>
            </a:pPr>
            <a:r>
              <a:rPr kumimoji="0" lang="en-GB" altLang="en-US" sz="1600" b="0" i="0" u="none" strike="noStrike" cap="none" normalizeH="0" baseline="0" dirty="0" smtClean="0">
                <a:ln>
                  <a:noFill/>
                </a:ln>
                <a:solidFill>
                  <a:srgbClr val="000000"/>
                </a:solidFill>
                <a:effectLst/>
                <a:latin typeface="Calibri" pitchFamily="34" charset="0"/>
                <a:cs typeface="Arial" pitchFamily="34" charset="0"/>
              </a:rPr>
              <a:t>Many household items are either acids or alkalis too but are not hazardous. </a:t>
            </a:r>
          </a:p>
          <a:p>
            <a:pPr marL="0" marR="0" lvl="0" indent="0" algn="l" defTabSz="914400" rtl="0" eaLnBrk="1" fontAlgn="base" latinLnBrk="0" hangingPunct="1">
              <a:lnSpc>
                <a:spcPct val="100000"/>
              </a:lnSpc>
              <a:spcBef>
                <a:spcPct val="0"/>
              </a:spcBef>
              <a:spcAft>
                <a:spcPts val="1400"/>
              </a:spcAft>
              <a:buClrTx/>
              <a:buSzTx/>
              <a:buFontTx/>
              <a:buNone/>
              <a:tabLst/>
            </a:pPr>
            <a:r>
              <a:rPr kumimoji="0" lang="en-GB" altLang="en-US" sz="1600" b="0" i="0" u="none" strike="noStrike" cap="none" normalizeH="0" baseline="0" dirty="0" smtClean="0">
                <a:ln>
                  <a:noFill/>
                </a:ln>
                <a:solidFill>
                  <a:srgbClr val="000000"/>
                </a:solidFill>
                <a:effectLst/>
                <a:latin typeface="Calibri" pitchFamily="34" charset="0"/>
                <a:cs typeface="Arial" pitchFamily="34" charset="0"/>
              </a:rPr>
              <a:t>Some acids and alkalis are stronger and must be handled with care. The strength of an acid or alkali is measured on the pH scale. Neutral chemicals are pH 7, those measuring less than 7 are acid, whilst those measuring more than 7 (up to 14) are alkaline.</a:t>
            </a:r>
          </a:p>
          <a:p>
            <a:pPr marL="0" marR="0" lvl="0" indent="0" algn="l" defTabSz="914400" rtl="0" eaLnBrk="1" fontAlgn="base" latinLnBrk="0" hangingPunct="1">
              <a:lnSpc>
                <a:spcPct val="100000"/>
              </a:lnSpc>
              <a:spcBef>
                <a:spcPct val="0"/>
              </a:spcBef>
              <a:spcAft>
                <a:spcPts val="1400"/>
              </a:spcAft>
              <a:buClrTx/>
              <a:buSzTx/>
              <a:buFontTx/>
              <a:buNone/>
              <a:tabLst/>
            </a:pPr>
            <a:r>
              <a:rPr kumimoji="0" lang="en-GB" altLang="en-US" sz="1600" b="0" i="0" u="none" strike="noStrike" cap="none" normalizeH="0" baseline="0" dirty="0" smtClean="0">
                <a:ln>
                  <a:noFill/>
                </a:ln>
                <a:solidFill>
                  <a:srgbClr val="000000"/>
                </a:solidFill>
                <a:effectLst/>
                <a:latin typeface="Calibri" pitchFamily="34" charset="0"/>
                <a:cs typeface="Arial" pitchFamily="34" charset="0"/>
              </a:rPr>
              <a:t>Adding an acid to and alkaline (and vice versa) will neutralise it.  Did you know that the liquid in your stomach is an acid. The acid in your stomach helps you digest your food.</a:t>
            </a:r>
          </a:p>
          <a:p>
            <a:pPr marL="0" marR="0" lvl="0" indent="0" algn="l" defTabSz="914400" rtl="0" eaLnBrk="1" fontAlgn="base" latinLnBrk="0" hangingPunct="1">
              <a:lnSpc>
                <a:spcPct val="100000"/>
              </a:lnSpc>
              <a:spcBef>
                <a:spcPct val="0"/>
              </a:spcBef>
              <a:spcAft>
                <a:spcPts val="1400"/>
              </a:spcAft>
              <a:buClrTx/>
              <a:buSzTx/>
              <a:buFontTx/>
              <a:buNone/>
              <a:tabLst/>
            </a:pPr>
            <a:endParaRPr kumimoji="0" lang="en-GB" altLang="en-US" sz="1000" b="0" i="0" u="none" strike="noStrike" cap="none" normalizeH="0" baseline="0" dirty="0" smtClean="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080" name="Picture 8" descr="MC900092793[1]"/>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7551997" y="2564904"/>
            <a:ext cx="993775" cy="1076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Tree>
    <p:extLst>
      <p:ext uri="{BB962C8B-B14F-4D97-AF65-F5344CB8AC3E}">
        <p14:creationId xmlns:p14="http://schemas.microsoft.com/office/powerpoint/2010/main" val="11175974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88640"/>
            <a:ext cx="8863284" cy="6408712"/>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irc_mi" descr="pHscale"/>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374900" y="1484784"/>
            <a:ext cx="8472507" cy="259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5" name="TextBox 4"/>
          <p:cNvSpPr txBox="1"/>
          <p:nvPr/>
        </p:nvSpPr>
        <p:spPr>
          <a:xfrm>
            <a:off x="3819065" y="836845"/>
            <a:ext cx="1584176" cy="369332"/>
          </a:xfrm>
          <a:prstGeom prst="rect">
            <a:avLst/>
          </a:prstGeom>
          <a:noFill/>
        </p:spPr>
        <p:txBody>
          <a:bodyPr wrap="square" rtlCol="0">
            <a:spAutoFit/>
          </a:bodyPr>
          <a:lstStyle/>
          <a:p>
            <a:r>
              <a:rPr lang="en-GB" u="sng" dirty="0" smtClean="0"/>
              <a:t>The pH Scale</a:t>
            </a:r>
            <a:endParaRPr lang="en-GB" u="sng" dirty="0"/>
          </a:p>
        </p:txBody>
      </p:sp>
    </p:spTree>
    <p:extLst>
      <p:ext uri="{BB962C8B-B14F-4D97-AF65-F5344CB8AC3E}">
        <p14:creationId xmlns:p14="http://schemas.microsoft.com/office/powerpoint/2010/main" val="228072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88640"/>
            <a:ext cx="8863284" cy="6408712"/>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descr="C:\Users\Sarah\AppData\Local\Microsoft\Windows\Temporary Internet Files\Content.IE5\2SUVEJ24\MC900229643[1].wmf"/>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683568" y="980728"/>
            <a:ext cx="1816913" cy="126095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273022" y="1241875"/>
            <a:ext cx="4104456" cy="584775"/>
          </a:xfrm>
          <a:prstGeom prst="rect">
            <a:avLst/>
          </a:prstGeom>
          <a:noFill/>
        </p:spPr>
        <p:txBody>
          <a:bodyPr wrap="square" rtlCol="0">
            <a:spAutoFit/>
          </a:bodyPr>
          <a:lstStyle/>
          <a:p>
            <a:r>
              <a:rPr lang="en-GB" sz="3200" dirty="0" smtClean="0"/>
              <a:t>What did you observe?</a:t>
            </a:r>
            <a:endParaRPr lang="en-GB" sz="3200" dirty="0"/>
          </a:p>
        </p:txBody>
      </p:sp>
      <p:sp>
        <p:nvSpPr>
          <p:cNvPr id="3" name="Text Box 3"/>
          <p:cNvSpPr txBox="1">
            <a:spLocks noChangeArrowheads="1"/>
          </p:cNvSpPr>
          <p:nvPr/>
        </p:nvSpPr>
        <p:spPr bwMode="auto">
          <a:xfrm>
            <a:off x="1960853" y="2780928"/>
            <a:ext cx="6728793" cy="1944216"/>
          </a:xfrm>
          <a:prstGeom prst="rect">
            <a:avLst/>
          </a:prstGeom>
          <a:noFill/>
          <a:ln w="9525" algn="in">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GB" altLang="en-US" sz="2400" b="0" i="0" u="none" strike="noStrike" cap="none" normalizeH="0" baseline="0" dirty="0" smtClean="0">
                <a:ln>
                  <a:noFill/>
                </a:ln>
                <a:solidFill>
                  <a:srgbClr val="000000"/>
                </a:solidFill>
                <a:effectLst/>
                <a:latin typeface="Calibri" pitchFamily="34" charset="0"/>
                <a:cs typeface="Arial" pitchFamily="34" charset="0"/>
              </a:rPr>
              <a:t>What colour did the litmus paper/solution turn?</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endParaRPr kumimoji="0" lang="en-GB" altLang="en-US" sz="2400" b="0" i="0" u="none" strike="noStrike" cap="none" normalizeH="0" baseline="0" dirty="0" smtClean="0">
              <a:ln>
                <a:noFill/>
              </a:ln>
              <a:solidFill>
                <a:srgbClr val="000000"/>
              </a:solidFill>
              <a:effectLst/>
              <a:latin typeface="Calibri"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AutoNum type="arabicPeriod" startAt="2"/>
              <a:tabLst/>
            </a:pPr>
            <a:r>
              <a:rPr kumimoji="0" lang="en-GB" altLang="en-US" sz="2400" b="0" i="0" u="none" strike="noStrike" cap="none" normalizeH="0" baseline="0" dirty="0" smtClean="0">
                <a:ln>
                  <a:noFill/>
                </a:ln>
                <a:solidFill>
                  <a:srgbClr val="000000"/>
                </a:solidFill>
                <a:effectLst/>
                <a:latin typeface="Calibri" pitchFamily="34" charset="0"/>
                <a:cs typeface="Arial" pitchFamily="34" charset="0"/>
              </a:rPr>
              <a:t>What is the pH number of the item?</a:t>
            </a:r>
          </a:p>
          <a:p>
            <a:pPr marL="342900" marR="0" lvl="0" indent="-342900" algn="l" defTabSz="914400" rtl="0" eaLnBrk="1" fontAlgn="base" latinLnBrk="0" hangingPunct="1">
              <a:lnSpc>
                <a:spcPct val="100000"/>
              </a:lnSpc>
              <a:spcBef>
                <a:spcPct val="0"/>
              </a:spcBef>
              <a:spcAft>
                <a:spcPct val="0"/>
              </a:spcAft>
              <a:buClrTx/>
              <a:buSzTx/>
              <a:buFontTx/>
              <a:buAutoNum type="arabicPeriod" startAt="2"/>
              <a:tabLst/>
            </a:pPr>
            <a:endParaRPr kumimoji="0" lang="en-GB" altLang="en-US" sz="2400" b="0" i="0" u="none" strike="noStrike" cap="none" normalizeH="0" baseline="0" dirty="0" smtClean="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dirty="0" smtClean="0">
                <a:ln>
                  <a:noFill/>
                </a:ln>
                <a:solidFill>
                  <a:srgbClr val="000000"/>
                </a:solidFill>
                <a:effectLst/>
                <a:latin typeface="Calibri" pitchFamily="34" charset="0"/>
                <a:cs typeface="Arial" pitchFamily="34" charset="0"/>
              </a:rPr>
              <a:t>3.  Is the item acid, alkaline or neutral?</a:t>
            </a:r>
          </a:p>
        </p:txBody>
      </p:sp>
    </p:spTree>
    <p:extLst>
      <p:ext uri="{BB962C8B-B14F-4D97-AF65-F5344CB8AC3E}">
        <p14:creationId xmlns:p14="http://schemas.microsoft.com/office/powerpoint/2010/main" val="39916839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88640"/>
            <a:ext cx="8863284" cy="6408712"/>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467544" y="1997839"/>
            <a:ext cx="8064896" cy="2554545"/>
          </a:xfrm>
          <a:prstGeom prst="rect">
            <a:avLst/>
          </a:prstGeom>
        </p:spPr>
        <p:txBody>
          <a:bodyPr wrap="square">
            <a:spAutoFit/>
          </a:bodyPr>
          <a:lstStyle/>
          <a:p>
            <a:pPr lvl="0"/>
            <a:r>
              <a:rPr lang="en-GB" sz="2000" dirty="0">
                <a:solidFill>
                  <a:srgbClr val="00B050"/>
                </a:solidFill>
              </a:rPr>
              <a:t>Hydrochloric acid is used in the stomach to help _______. If we eat too many “rich” foods our stomachs create too much ____ – this is called ______. This acid needs to be neutralised by taking indigestion tablets</a:t>
            </a:r>
            <a:r>
              <a:rPr lang="en-GB" sz="2000" dirty="0" smtClean="0">
                <a:solidFill>
                  <a:srgbClr val="00B050"/>
                </a:solidFill>
              </a:rPr>
              <a:t>.</a:t>
            </a:r>
          </a:p>
          <a:p>
            <a:pPr lvl="0"/>
            <a:endParaRPr lang="en-GB" sz="2000" dirty="0" smtClean="0">
              <a:solidFill>
                <a:srgbClr val="00B050"/>
              </a:solidFill>
            </a:endParaRPr>
          </a:p>
          <a:p>
            <a:pPr lvl="0"/>
            <a:endParaRPr lang="en-GB" sz="2000" dirty="0">
              <a:solidFill>
                <a:srgbClr val="00B050"/>
              </a:solidFill>
            </a:endParaRPr>
          </a:p>
          <a:p>
            <a:pPr lvl="0"/>
            <a:r>
              <a:rPr lang="en-GB" sz="2000" dirty="0">
                <a:solidFill>
                  <a:srgbClr val="00B050"/>
                </a:solidFill>
              </a:rPr>
              <a:t>Soil is naturally acidic, mainly due to acid ____. This can have bad effects on ____ and vegetable growth, so the excess acid may need to be neutralised with an _____ or suitable fertiliser.</a:t>
            </a:r>
          </a:p>
        </p:txBody>
      </p:sp>
      <p:sp>
        <p:nvSpPr>
          <p:cNvPr id="6" name="TextBox 5"/>
          <p:cNvSpPr txBox="1"/>
          <p:nvPr/>
        </p:nvSpPr>
        <p:spPr>
          <a:xfrm>
            <a:off x="3293858" y="544824"/>
            <a:ext cx="2412268" cy="461665"/>
          </a:xfrm>
          <a:prstGeom prst="rect">
            <a:avLst/>
          </a:prstGeom>
          <a:noFill/>
        </p:spPr>
        <p:txBody>
          <a:bodyPr wrap="square" rtlCol="0">
            <a:spAutoFit/>
          </a:bodyPr>
          <a:lstStyle/>
          <a:p>
            <a:r>
              <a:rPr lang="en-GB" sz="2400" dirty="0" smtClean="0"/>
              <a:t>Fill in the blanks</a:t>
            </a:r>
            <a:endParaRPr lang="en-GB" sz="2400" dirty="0"/>
          </a:p>
        </p:txBody>
      </p:sp>
      <p:sp>
        <p:nvSpPr>
          <p:cNvPr id="7" name="TextBox 6"/>
          <p:cNvSpPr txBox="1"/>
          <p:nvPr/>
        </p:nvSpPr>
        <p:spPr>
          <a:xfrm>
            <a:off x="971600" y="1012373"/>
            <a:ext cx="7572009" cy="369332"/>
          </a:xfrm>
          <a:prstGeom prst="rect">
            <a:avLst/>
          </a:prstGeom>
          <a:noFill/>
        </p:spPr>
        <p:txBody>
          <a:bodyPr wrap="none" rtlCol="0">
            <a:spAutoFit/>
          </a:bodyPr>
          <a:lstStyle/>
          <a:p>
            <a:r>
              <a:rPr lang="en-GB" dirty="0" smtClean="0"/>
              <a:t>Write the following into your books and fill in the blanks using the words in red</a:t>
            </a:r>
            <a:endParaRPr lang="en-GB" dirty="0"/>
          </a:p>
        </p:txBody>
      </p:sp>
      <p:sp>
        <p:nvSpPr>
          <p:cNvPr id="8" name="TextBox 7"/>
          <p:cNvSpPr txBox="1"/>
          <p:nvPr/>
        </p:nvSpPr>
        <p:spPr>
          <a:xfrm>
            <a:off x="941180" y="5389241"/>
            <a:ext cx="7632848" cy="523220"/>
          </a:xfrm>
          <a:prstGeom prst="rect">
            <a:avLst/>
          </a:prstGeom>
          <a:noFill/>
        </p:spPr>
        <p:txBody>
          <a:bodyPr wrap="square" rtlCol="0">
            <a:spAutoFit/>
          </a:bodyPr>
          <a:lstStyle/>
          <a:p>
            <a:r>
              <a:rPr lang="en-GB" sz="2800" i="1" dirty="0">
                <a:solidFill>
                  <a:srgbClr val="FF0000"/>
                </a:solidFill>
              </a:rPr>
              <a:t>plant, digestion, indigestion, alkali, rain, acid</a:t>
            </a:r>
            <a:endParaRPr lang="en-GB" sz="2800" dirty="0">
              <a:solidFill>
                <a:srgbClr val="FF0000"/>
              </a:solidFill>
            </a:endParaRPr>
          </a:p>
        </p:txBody>
      </p:sp>
    </p:spTree>
    <p:extLst>
      <p:ext uri="{BB962C8B-B14F-4D97-AF65-F5344CB8AC3E}">
        <p14:creationId xmlns:p14="http://schemas.microsoft.com/office/powerpoint/2010/main" val="15727858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TotalTime>
  <Words>359</Words>
  <Application>Microsoft Office PowerPoint</Application>
  <PresentationFormat>On-screen Show (4:3)</PresentationFormat>
  <Paragraphs>31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Rees</dc:creator>
  <cp:lastModifiedBy>Duncan Schlee</cp:lastModifiedBy>
  <cp:revision>23</cp:revision>
  <dcterms:created xsi:type="dcterms:W3CDTF">2014-01-29T14:54:08Z</dcterms:created>
  <dcterms:modified xsi:type="dcterms:W3CDTF">2015-02-26T14:50:40Z</dcterms:modified>
</cp:coreProperties>
</file>