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58" r:id="rId3"/>
    <p:sldId id="259" r:id="rId4"/>
    <p:sldId id="260" r:id="rId5"/>
    <p:sldId id="265"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7F97319-7981-4F45-894C-1CDC94A3E4AC}" type="datetimeFigureOut">
              <a:rPr lang="en-GB" smtClean="0"/>
              <a:t>16/12/2014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BD7AC-DE13-4925-A7E0-E4F4A4D26F4E}" type="slidenum">
              <a:rPr lang="en-GB" smtClean="0"/>
              <a:t>‹#›</a:t>
            </a:fld>
            <a:endParaRPr lang="en-GB"/>
          </a:p>
        </p:txBody>
      </p:sp>
    </p:spTree>
    <p:extLst>
      <p:ext uri="{BB962C8B-B14F-4D97-AF65-F5344CB8AC3E}">
        <p14:creationId xmlns:p14="http://schemas.microsoft.com/office/powerpoint/2010/main" val="2097878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F97319-7981-4F45-894C-1CDC94A3E4AC}" type="datetimeFigureOut">
              <a:rPr lang="en-GB" smtClean="0"/>
              <a:t>16/12/2014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BD7AC-DE13-4925-A7E0-E4F4A4D26F4E}" type="slidenum">
              <a:rPr lang="en-GB" smtClean="0"/>
              <a:t>‹#›</a:t>
            </a:fld>
            <a:endParaRPr lang="en-GB"/>
          </a:p>
        </p:txBody>
      </p:sp>
    </p:spTree>
    <p:extLst>
      <p:ext uri="{BB962C8B-B14F-4D97-AF65-F5344CB8AC3E}">
        <p14:creationId xmlns:p14="http://schemas.microsoft.com/office/powerpoint/2010/main" val="1564979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F97319-7981-4F45-894C-1CDC94A3E4AC}" type="datetimeFigureOut">
              <a:rPr lang="en-GB" smtClean="0"/>
              <a:t>16/12/2014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BD7AC-DE13-4925-A7E0-E4F4A4D26F4E}" type="slidenum">
              <a:rPr lang="en-GB" smtClean="0"/>
              <a:t>‹#›</a:t>
            </a:fld>
            <a:endParaRPr lang="en-GB"/>
          </a:p>
        </p:txBody>
      </p:sp>
    </p:spTree>
    <p:extLst>
      <p:ext uri="{BB962C8B-B14F-4D97-AF65-F5344CB8AC3E}">
        <p14:creationId xmlns:p14="http://schemas.microsoft.com/office/powerpoint/2010/main" val="217616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F97319-7981-4F45-894C-1CDC94A3E4AC}" type="datetimeFigureOut">
              <a:rPr lang="en-GB" smtClean="0"/>
              <a:t>16/12/2014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BD7AC-DE13-4925-A7E0-E4F4A4D26F4E}" type="slidenum">
              <a:rPr lang="en-GB" smtClean="0"/>
              <a:t>‹#›</a:t>
            </a:fld>
            <a:endParaRPr lang="en-GB"/>
          </a:p>
        </p:txBody>
      </p:sp>
    </p:spTree>
    <p:extLst>
      <p:ext uri="{BB962C8B-B14F-4D97-AF65-F5344CB8AC3E}">
        <p14:creationId xmlns:p14="http://schemas.microsoft.com/office/powerpoint/2010/main" val="1709495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F97319-7981-4F45-894C-1CDC94A3E4AC}" type="datetimeFigureOut">
              <a:rPr lang="en-GB" smtClean="0"/>
              <a:t>16/12/2014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BD7AC-DE13-4925-A7E0-E4F4A4D26F4E}" type="slidenum">
              <a:rPr lang="en-GB" smtClean="0"/>
              <a:t>‹#›</a:t>
            </a:fld>
            <a:endParaRPr lang="en-GB"/>
          </a:p>
        </p:txBody>
      </p:sp>
    </p:spTree>
    <p:extLst>
      <p:ext uri="{BB962C8B-B14F-4D97-AF65-F5344CB8AC3E}">
        <p14:creationId xmlns:p14="http://schemas.microsoft.com/office/powerpoint/2010/main" val="178525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7F97319-7981-4F45-894C-1CDC94A3E4AC}" type="datetimeFigureOut">
              <a:rPr lang="en-GB" smtClean="0"/>
              <a:t>16/12/2014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6BD7AC-DE13-4925-A7E0-E4F4A4D26F4E}" type="slidenum">
              <a:rPr lang="en-GB" smtClean="0"/>
              <a:t>‹#›</a:t>
            </a:fld>
            <a:endParaRPr lang="en-GB"/>
          </a:p>
        </p:txBody>
      </p:sp>
    </p:spTree>
    <p:extLst>
      <p:ext uri="{BB962C8B-B14F-4D97-AF65-F5344CB8AC3E}">
        <p14:creationId xmlns:p14="http://schemas.microsoft.com/office/powerpoint/2010/main" val="100345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7F97319-7981-4F45-894C-1CDC94A3E4AC}" type="datetimeFigureOut">
              <a:rPr lang="en-GB" smtClean="0"/>
              <a:t>16/12/2014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6BD7AC-DE13-4925-A7E0-E4F4A4D26F4E}" type="slidenum">
              <a:rPr lang="en-GB" smtClean="0"/>
              <a:t>‹#›</a:t>
            </a:fld>
            <a:endParaRPr lang="en-GB"/>
          </a:p>
        </p:txBody>
      </p:sp>
    </p:spTree>
    <p:extLst>
      <p:ext uri="{BB962C8B-B14F-4D97-AF65-F5344CB8AC3E}">
        <p14:creationId xmlns:p14="http://schemas.microsoft.com/office/powerpoint/2010/main" val="2023420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7F97319-7981-4F45-894C-1CDC94A3E4AC}" type="datetimeFigureOut">
              <a:rPr lang="en-GB" smtClean="0"/>
              <a:t>16/12/2014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6BD7AC-DE13-4925-A7E0-E4F4A4D26F4E}" type="slidenum">
              <a:rPr lang="en-GB" smtClean="0"/>
              <a:t>‹#›</a:t>
            </a:fld>
            <a:endParaRPr lang="en-GB"/>
          </a:p>
        </p:txBody>
      </p:sp>
    </p:spTree>
    <p:extLst>
      <p:ext uri="{BB962C8B-B14F-4D97-AF65-F5344CB8AC3E}">
        <p14:creationId xmlns:p14="http://schemas.microsoft.com/office/powerpoint/2010/main" val="2504503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F97319-7981-4F45-894C-1CDC94A3E4AC}" type="datetimeFigureOut">
              <a:rPr lang="en-GB" smtClean="0"/>
              <a:t>16/12/2014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6BD7AC-DE13-4925-A7E0-E4F4A4D26F4E}" type="slidenum">
              <a:rPr lang="en-GB" smtClean="0"/>
              <a:t>‹#›</a:t>
            </a:fld>
            <a:endParaRPr lang="en-GB"/>
          </a:p>
        </p:txBody>
      </p:sp>
    </p:spTree>
    <p:extLst>
      <p:ext uri="{BB962C8B-B14F-4D97-AF65-F5344CB8AC3E}">
        <p14:creationId xmlns:p14="http://schemas.microsoft.com/office/powerpoint/2010/main" val="139506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97319-7981-4F45-894C-1CDC94A3E4AC}" type="datetimeFigureOut">
              <a:rPr lang="en-GB" smtClean="0"/>
              <a:t>16/12/2014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6BD7AC-DE13-4925-A7E0-E4F4A4D26F4E}" type="slidenum">
              <a:rPr lang="en-GB" smtClean="0"/>
              <a:t>‹#›</a:t>
            </a:fld>
            <a:endParaRPr lang="en-GB"/>
          </a:p>
        </p:txBody>
      </p:sp>
    </p:spTree>
    <p:extLst>
      <p:ext uri="{BB962C8B-B14F-4D97-AF65-F5344CB8AC3E}">
        <p14:creationId xmlns:p14="http://schemas.microsoft.com/office/powerpoint/2010/main" val="4044540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97319-7981-4F45-894C-1CDC94A3E4AC}" type="datetimeFigureOut">
              <a:rPr lang="en-GB" smtClean="0"/>
              <a:t>16/12/2014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6BD7AC-DE13-4925-A7E0-E4F4A4D26F4E}" type="slidenum">
              <a:rPr lang="en-GB" smtClean="0"/>
              <a:t>‹#›</a:t>
            </a:fld>
            <a:endParaRPr lang="en-GB"/>
          </a:p>
        </p:txBody>
      </p:sp>
    </p:spTree>
    <p:extLst>
      <p:ext uri="{BB962C8B-B14F-4D97-AF65-F5344CB8AC3E}">
        <p14:creationId xmlns:p14="http://schemas.microsoft.com/office/powerpoint/2010/main" val="2450409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97319-7981-4F45-894C-1CDC94A3E4AC}" type="datetimeFigureOut">
              <a:rPr lang="en-GB" smtClean="0"/>
              <a:t>16/12/2014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BD7AC-DE13-4925-A7E0-E4F4A4D26F4E}" type="slidenum">
              <a:rPr lang="en-GB" smtClean="0"/>
              <a:t>‹#›</a:t>
            </a:fld>
            <a:endParaRPr lang="en-GB"/>
          </a:p>
        </p:txBody>
      </p:sp>
    </p:spTree>
    <p:extLst>
      <p:ext uri="{BB962C8B-B14F-4D97-AF65-F5344CB8AC3E}">
        <p14:creationId xmlns:p14="http://schemas.microsoft.com/office/powerpoint/2010/main" val="395518732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07504"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WordArt 2"/>
          <p:cNvSpPr>
            <a:spLocks noChangeArrowheads="1" noChangeShapeType="1" noTextEdit="1"/>
          </p:cNvSpPr>
          <p:nvPr/>
        </p:nvSpPr>
        <p:spPr bwMode="auto">
          <a:xfrm>
            <a:off x="2267744" y="647651"/>
            <a:ext cx="4680520" cy="1197173"/>
          </a:xfrm>
          <a:prstGeom prst="rect">
            <a:avLst/>
          </a:prstGeom>
        </p:spPr>
        <p:txBody>
          <a:bodyPr wrap="none" fromWordArt="1">
            <a:prstTxWarp prst="textPlain">
              <a:avLst>
                <a:gd name="adj" fmla="val 50000"/>
              </a:avLst>
            </a:prstTxWarp>
          </a:bodyPr>
          <a:lstStyle/>
          <a:p>
            <a:pPr algn="ctr" rtl="0">
              <a:buNone/>
            </a:pPr>
            <a:r>
              <a:rPr lang="en-GB" sz="3600" b="1" kern="10" dirty="0" smtClean="0">
                <a:ln w="25400" algn="ctr">
                  <a:solidFill>
                    <a:srgbClr val="FFFFFF"/>
                  </a:solidFill>
                  <a:round/>
                  <a:headEnd/>
                  <a:tailEnd/>
                </a:ln>
                <a:solidFill>
                  <a:srgbClr val="92D050"/>
                </a:solidFill>
                <a:effectLst>
                  <a:outerShdw dist="29783" dir="6914402" algn="ctr" rotWithShape="0">
                    <a:srgbClr val="000000">
                      <a:alpha val="50000"/>
                    </a:srgbClr>
                  </a:outerShdw>
                </a:effectLst>
                <a:latin typeface="Arial Black"/>
              </a:rPr>
              <a:t>History</a:t>
            </a:r>
            <a:endParaRPr lang="en-GB" sz="3600" b="1" kern="10" dirty="0" smtClean="0">
              <a:ln w="25400" algn="ctr">
                <a:solidFill>
                  <a:srgbClr val="FFFFFF"/>
                </a:solidFill>
                <a:round/>
                <a:headEnd/>
                <a:tailEnd/>
              </a:ln>
              <a:solidFill>
                <a:srgbClr val="92D050"/>
              </a:solidFill>
              <a:effectLst>
                <a:outerShdw dist="29783" dir="6914402" algn="ctr" rotWithShape="0">
                  <a:srgbClr val="000000">
                    <a:alpha val="50000"/>
                  </a:srgbClr>
                </a:outerShdw>
              </a:effectLst>
              <a:latin typeface="Arial Black"/>
            </a:endParaRPr>
          </a:p>
          <a:p>
            <a:pPr algn="ctr" rtl="0">
              <a:buNone/>
            </a:pPr>
            <a:r>
              <a:rPr lang="en-GB" sz="3600" b="1" kern="10" spc="0" dirty="0" smtClean="0">
                <a:ln w="25400" algn="ctr">
                  <a:solidFill>
                    <a:srgbClr val="FFFFFF"/>
                  </a:solidFill>
                  <a:round/>
                  <a:headEnd/>
                  <a:tailEnd/>
                </a:ln>
                <a:solidFill>
                  <a:srgbClr val="92D050"/>
                </a:solidFill>
                <a:effectLst>
                  <a:outerShdw dist="29783" dir="6914402" algn="ctr" rotWithShape="0">
                    <a:srgbClr val="000000">
                      <a:alpha val="50000"/>
                    </a:srgbClr>
                  </a:outerShdw>
                </a:effectLst>
                <a:latin typeface="Arial Black"/>
              </a:rPr>
              <a:t>Unit </a:t>
            </a:r>
            <a:r>
              <a:rPr lang="en-GB" sz="3600" b="1" kern="10" spc="0" dirty="0" smtClean="0">
                <a:ln w="25400" algn="ctr">
                  <a:solidFill>
                    <a:srgbClr val="FFFFFF"/>
                  </a:solidFill>
                  <a:round/>
                  <a:headEnd/>
                  <a:tailEnd/>
                </a:ln>
                <a:solidFill>
                  <a:srgbClr val="92D050"/>
                </a:solidFill>
                <a:effectLst>
                  <a:outerShdw dist="29783" dir="6914402" algn="ctr" rotWithShape="0">
                    <a:srgbClr val="000000">
                      <a:alpha val="50000"/>
                    </a:srgbClr>
                  </a:outerShdw>
                </a:effectLst>
                <a:latin typeface="Arial Black"/>
              </a:rPr>
              <a:t>4 </a:t>
            </a:r>
            <a:endParaRPr lang="en-GB" sz="3600" b="1" kern="10" spc="0" dirty="0">
              <a:ln w="25400" algn="ctr">
                <a:solidFill>
                  <a:srgbClr val="FFFFFF"/>
                </a:solidFill>
                <a:round/>
                <a:headEnd/>
                <a:tailEnd/>
              </a:ln>
              <a:solidFill>
                <a:srgbClr val="92D050"/>
              </a:solidFill>
              <a:effectLst>
                <a:outerShdw dist="29783" dir="6914402" algn="ctr" rotWithShape="0">
                  <a:srgbClr val="000000">
                    <a:alpha val="50000"/>
                  </a:srgbClr>
                </a:outerShdw>
              </a:effectLst>
              <a:latin typeface="Arial Black"/>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8454" y="2348880"/>
            <a:ext cx="2021384" cy="2487217"/>
          </a:xfrm>
          <a:prstGeom prst="rect">
            <a:avLst/>
          </a:prstGeom>
        </p:spPr>
      </p:pic>
      <p:pic>
        <p:nvPicPr>
          <p:cNvPr id="15"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328" y="5805264"/>
            <a:ext cx="1214686" cy="61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6" name="Picture 15" descr="BBT logo EXTRA Lar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5618" y="5840803"/>
            <a:ext cx="594320" cy="6485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69992" y="5840803"/>
            <a:ext cx="2580681" cy="61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8"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9984" y="5746426"/>
            <a:ext cx="1665634" cy="7287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9" name="Picture 18" descr="WAG_Whit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68471" y="5805264"/>
            <a:ext cx="768173" cy="6291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0" name="Picture 19" descr="DAT logo clear background lg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65377" y="5815379"/>
            <a:ext cx="1467946" cy="627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3450783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6604" y="2805025"/>
            <a:ext cx="1190791" cy="1247949"/>
          </a:xfrm>
          <a:prstGeom prst="rect">
            <a:avLst/>
          </a:prstGeom>
        </p:spPr>
      </p:pic>
    </p:spTree>
    <p:extLst>
      <p:ext uri="{BB962C8B-B14F-4D97-AF65-F5344CB8AC3E}">
        <p14:creationId xmlns:p14="http://schemas.microsoft.com/office/powerpoint/2010/main" val="443165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107504"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0402" y="410529"/>
            <a:ext cx="6097488" cy="5964934"/>
          </a:xfrm>
          <a:prstGeom prst="rect">
            <a:avLst/>
          </a:prstGeom>
        </p:spPr>
      </p:pic>
    </p:spTree>
    <p:extLst>
      <p:ext uri="{BB962C8B-B14F-4D97-AF65-F5344CB8AC3E}">
        <p14:creationId xmlns:p14="http://schemas.microsoft.com/office/powerpoint/2010/main" val="488354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908720"/>
            <a:ext cx="7344816" cy="2652604"/>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226" y="4437112"/>
            <a:ext cx="7251629" cy="576064"/>
          </a:xfrm>
          <a:prstGeom prst="rect">
            <a:avLst/>
          </a:prstGeom>
        </p:spPr>
      </p:pic>
    </p:spTree>
    <p:extLst>
      <p:ext uri="{BB962C8B-B14F-4D97-AF65-F5344CB8AC3E}">
        <p14:creationId xmlns:p14="http://schemas.microsoft.com/office/powerpoint/2010/main" val="2782647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687828" y="476672"/>
            <a:ext cx="7704856" cy="2246769"/>
          </a:xfrm>
          <a:prstGeom prst="rect">
            <a:avLst/>
          </a:prstGeom>
          <a:noFill/>
        </p:spPr>
        <p:txBody>
          <a:bodyPr wrap="square" rtlCol="0">
            <a:spAutoFit/>
          </a:bodyPr>
          <a:lstStyle/>
          <a:p>
            <a:pPr algn="ctr"/>
            <a:r>
              <a:rPr lang="en-GB" sz="2800" dirty="0" smtClean="0"/>
              <a:t>John Jones, William Rees and Thomas Williams have been charged with ‘conspiring with persons to defraud by means of false subsidies claims’, Obtaining money by false pretences’ and ‘forgery of documents’  </a:t>
            </a:r>
          </a:p>
        </p:txBody>
      </p:sp>
      <p:pic>
        <p:nvPicPr>
          <p:cNvPr id="1026" name="Picture 2" descr="C:\Users\Sarah\AppData\Local\Microsoft\Windows\Temporary Internet Files\Content.IE5\80BV23J1\MC90044139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389" y="2665780"/>
            <a:ext cx="27432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arah\AppData\Local\Microsoft\Windows\Temporary Internet Files\Content.IE5\R3Q20SRX\MC90002349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4372" y="2996952"/>
            <a:ext cx="2808312" cy="152643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244112" y="5517232"/>
            <a:ext cx="3128088" cy="461665"/>
          </a:xfrm>
          <a:prstGeom prst="rect">
            <a:avLst/>
          </a:prstGeom>
          <a:noFill/>
        </p:spPr>
        <p:txBody>
          <a:bodyPr wrap="square" rtlCol="0">
            <a:spAutoFit/>
          </a:bodyPr>
          <a:lstStyle/>
          <a:p>
            <a:r>
              <a:rPr lang="en-GB" sz="2400" dirty="0" smtClean="0"/>
              <a:t>INNOCENT OR GUILTY?</a:t>
            </a:r>
            <a:endParaRPr lang="en-GB" sz="2400" dirty="0"/>
          </a:p>
        </p:txBody>
      </p:sp>
    </p:spTree>
    <p:extLst>
      <p:ext uri="{BB962C8B-B14F-4D97-AF65-F5344CB8AC3E}">
        <p14:creationId xmlns:p14="http://schemas.microsoft.com/office/powerpoint/2010/main" val="830225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0606" y="764704"/>
            <a:ext cx="7272808" cy="3046988"/>
          </a:xfrm>
          <a:prstGeom prst="rect">
            <a:avLst/>
          </a:prstGeom>
          <a:noFill/>
        </p:spPr>
        <p:txBody>
          <a:bodyPr wrap="square" rtlCol="0">
            <a:spAutoFit/>
          </a:bodyPr>
          <a:lstStyle/>
          <a:p>
            <a:r>
              <a:rPr lang="en-GB" sz="3200" dirty="0" smtClean="0"/>
              <a:t>What is a subsidy?</a:t>
            </a:r>
          </a:p>
          <a:p>
            <a:r>
              <a:rPr lang="en-GB" sz="3200" dirty="0" smtClean="0"/>
              <a:t>A </a:t>
            </a:r>
            <a:r>
              <a:rPr lang="en-GB" sz="3200" b="1" dirty="0"/>
              <a:t>subsidy</a:t>
            </a:r>
            <a:r>
              <a:rPr lang="en-GB" sz="3200" dirty="0"/>
              <a:t> is a form of financial or in kind support extended to an economic sector (or institution, business, or individual) generally with the aim of promoting economic and social policy</a:t>
            </a:r>
          </a:p>
        </p:txBody>
      </p:sp>
      <p:pic>
        <p:nvPicPr>
          <p:cNvPr id="4098" name="Picture 2" descr="C:\Users\Sarah\AppData\Local\Microsoft\Windows\Temporary Internet Files\Content.IE5\80BV23J1\MC90044039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005064"/>
            <a:ext cx="1728192" cy="17281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Sarah\AppData\Local\Microsoft\Windows\Temporary Internet Files\Content.IE5\80BV23J1\MC90044039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4149080"/>
            <a:ext cx="1728192" cy="17281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Sarah\AppData\Local\Microsoft\Windows\Temporary Internet Files\Content.IE5\80BV23J1\MC90044039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4005064"/>
            <a:ext cx="1728192" cy="1728192"/>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07504"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01583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323528" y="783868"/>
            <a:ext cx="8424936" cy="3108543"/>
          </a:xfrm>
          <a:prstGeom prst="rect">
            <a:avLst/>
          </a:prstGeom>
          <a:noFill/>
        </p:spPr>
        <p:txBody>
          <a:bodyPr wrap="square" rtlCol="0">
            <a:spAutoFit/>
          </a:bodyPr>
          <a:lstStyle/>
          <a:p>
            <a:r>
              <a:rPr lang="en-GB" sz="2800" dirty="0" smtClean="0"/>
              <a:t>If you are part of the jury it you should listen to the evidence offered by both the defence and prosecution.</a:t>
            </a:r>
          </a:p>
          <a:p>
            <a:endParaRPr lang="en-GB" sz="2800" dirty="0"/>
          </a:p>
          <a:p>
            <a:r>
              <a:rPr lang="en-GB" sz="2800" dirty="0" smtClean="0"/>
              <a:t>You should make notes on the sheet you are given.  The jury must decide on whether each person is guilty or innocent for each of the charges.  Give your reasons on why you have reached that conclusion.  </a:t>
            </a:r>
            <a:endParaRPr lang="en-GB" sz="2800" dirty="0"/>
          </a:p>
        </p:txBody>
      </p:sp>
      <p:pic>
        <p:nvPicPr>
          <p:cNvPr id="5" name="Picture 3" descr="C:\Users\Sarah\AppData\Local\Microsoft\Windows\Temporary Internet Files\Content.IE5\R3Q20SRX\MC90002349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4005064"/>
            <a:ext cx="2808312" cy="152643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59632" y="5719998"/>
            <a:ext cx="7128792" cy="523220"/>
          </a:xfrm>
          <a:prstGeom prst="rect">
            <a:avLst/>
          </a:prstGeom>
          <a:noFill/>
        </p:spPr>
        <p:txBody>
          <a:bodyPr wrap="square" rtlCol="0">
            <a:spAutoFit/>
          </a:bodyPr>
          <a:lstStyle/>
          <a:p>
            <a:r>
              <a:rPr lang="en-GB" sz="2800" dirty="0" smtClean="0">
                <a:solidFill>
                  <a:srgbClr val="FF0000"/>
                </a:solidFill>
              </a:rPr>
              <a:t>If guilty what is an appropriate punishment?</a:t>
            </a:r>
            <a:endParaRPr lang="en-GB" sz="2800" dirty="0">
              <a:solidFill>
                <a:srgbClr val="FF0000"/>
              </a:solidFill>
            </a:endParaRPr>
          </a:p>
        </p:txBody>
      </p:sp>
      <p:sp>
        <p:nvSpPr>
          <p:cNvPr id="6" name="TextBox 5"/>
          <p:cNvSpPr txBox="1"/>
          <p:nvPr/>
        </p:nvSpPr>
        <p:spPr>
          <a:xfrm>
            <a:off x="3675050" y="260648"/>
            <a:ext cx="1728192" cy="523220"/>
          </a:xfrm>
          <a:prstGeom prst="rect">
            <a:avLst/>
          </a:prstGeom>
          <a:noFill/>
        </p:spPr>
        <p:txBody>
          <a:bodyPr wrap="square" rtlCol="0">
            <a:spAutoFit/>
          </a:bodyPr>
          <a:lstStyle/>
          <a:p>
            <a:r>
              <a:rPr lang="en-GB" sz="2800" u="sng" dirty="0" smtClean="0"/>
              <a:t>The Jury</a:t>
            </a:r>
            <a:endParaRPr lang="en-GB" sz="2800" u="sng" dirty="0"/>
          </a:p>
        </p:txBody>
      </p:sp>
    </p:spTree>
    <p:extLst>
      <p:ext uri="{BB962C8B-B14F-4D97-AF65-F5344CB8AC3E}">
        <p14:creationId xmlns:p14="http://schemas.microsoft.com/office/powerpoint/2010/main" val="3022726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51520" y="764704"/>
            <a:ext cx="8352928" cy="3539430"/>
          </a:xfrm>
          <a:prstGeom prst="rect">
            <a:avLst/>
          </a:prstGeom>
          <a:noFill/>
        </p:spPr>
        <p:txBody>
          <a:bodyPr wrap="square" rtlCol="0">
            <a:spAutoFit/>
          </a:bodyPr>
          <a:lstStyle/>
          <a:p>
            <a:pPr algn="ctr"/>
            <a:r>
              <a:rPr lang="en-GB" sz="2800" u="sng" dirty="0" smtClean="0"/>
              <a:t>Solicitors.</a:t>
            </a:r>
          </a:p>
          <a:p>
            <a:r>
              <a:rPr lang="en-GB" sz="2800" dirty="0" smtClean="0"/>
              <a:t>If you are one of the solicitors,  you need to think about the arguments you can present to convince the jury of guilt or innocence.</a:t>
            </a:r>
          </a:p>
          <a:p>
            <a:endParaRPr lang="en-GB" sz="2800" dirty="0"/>
          </a:p>
          <a:p>
            <a:r>
              <a:rPr lang="en-GB" sz="2800" dirty="0" smtClean="0"/>
              <a:t>You should also think about what questions you can ask each witness and the defendants to help support your case.  </a:t>
            </a:r>
            <a:endParaRPr lang="en-GB" sz="2800" dirty="0"/>
          </a:p>
        </p:txBody>
      </p:sp>
      <p:pic>
        <p:nvPicPr>
          <p:cNvPr id="1026" name="Picture 2" descr="C:\Users\Sarah\AppData\Local\Microsoft\Windows\Temporary Internet Files\Content.IE5\80BV23J1\MC900212159[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9537" y="4304134"/>
            <a:ext cx="1656893" cy="1820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908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descr="C:\Users\Sarah\AppData\Local\Microsoft\Windows\Temporary Internet Files\Content.IE5\R3Q20SRX\MC90005652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63624" y="4077072"/>
            <a:ext cx="1840687" cy="186080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11560" y="620688"/>
            <a:ext cx="7920880" cy="2677656"/>
          </a:xfrm>
          <a:prstGeom prst="rect">
            <a:avLst/>
          </a:prstGeom>
          <a:noFill/>
        </p:spPr>
        <p:txBody>
          <a:bodyPr wrap="square" rtlCol="0">
            <a:spAutoFit/>
          </a:bodyPr>
          <a:lstStyle/>
          <a:p>
            <a:pPr algn="ctr"/>
            <a:r>
              <a:rPr lang="en-GB" sz="2800" u="sng" dirty="0" smtClean="0"/>
              <a:t>Defendants and witnesses</a:t>
            </a:r>
          </a:p>
          <a:p>
            <a:endParaRPr lang="en-GB" sz="2800" dirty="0"/>
          </a:p>
          <a:p>
            <a:r>
              <a:rPr lang="en-GB" sz="2800" dirty="0" smtClean="0"/>
              <a:t>Think about what questions you will be asked by the solicitors.  You have only been given a little information about your character.  Its up to you to imagine the rest.  Try to make logical arguments.</a:t>
            </a:r>
            <a:endParaRPr lang="en-GB" sz="2800" dirty="0"/>
          </a:p>
        </p:txBody>
      </p:sp>
    </p:spTree>
    <p:extLst>
      <p:ext uri="{BB962C8B-B14F-4D97-AF65-F5344CB8AC3E}">
        <p14:creationId xmlns:p14="http://schemas.microsoft.com/office/powerpoint/2010/main" val="3379528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4" name="Picture 2" descr="C:\Users\Sarah\AppData\Local\Microsoft\Windows\Temporary Internet Files\Content.IE5\2SUVEJ24\MC900434879[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988840"/>
            <a:ext cx="2285714" cy="228571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667336" y="2042592"/>
            <a:ext cx="4752528" cy="2246769"/>
          </a:xfrm>
          <a:prstGeom prst="rect">
            <a:avLst/>
          </a:prstGeom>
          <a:noFill/>
        </p:spPr>
        <p:txBody>
          <a:bodyPr wrap="square" rtlCol="0">
            <a:spAutoFit/>
          </a:bodyPr>
          <a:lstStyle/>
          <a:p>
            <a:r>
              <a:rPr lang="en-GB" sz="2800" dirty="0" smtClean="0"/>
              <a:t>At the end of the trial,  and after the verdict is passed by the jury.  The judge will sum up on guilt and give the key points of the case.  </a:t>
            </a:r>
            <a:endParaRPr lang="en-GB" sz="2800" dirty="0"/>
          </a:p>
        </p:txBody>
      </p:sp>
    </p:spTree>
    <p:extLst>
      <p:ext uri="{BB962C8B-B14F-4D97-AF65-F5344CB8AC3E}">
        <p14:creationId xmlns:p14="http://schemas.microsoft.com/office/powerpoint/2010/main" val="3377363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530</TotalTime>
  <Words>281</Words>
  <Application>Microsoft Office PowerPoint</Application>
  <PresentationFormat>On-screen Show (4:3)</PresentationFormat>
  <Paragraphs>19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Rees</dc:creator>
  <cp:lastModifiedBy>Sarah Rees</cp:lastModifiedBy>
  <cp:revision>10</cp:revision>
  <dcterms:created xsi:type="dcterms:W3CDTF">2014-01-23T10:54:47Z</dcterms:created>
  <dcterms:modified xsi:type="dcterms:W3CDTF">2014-12-16T12:55:23Z</dcterms:modified>
</cp:coreProperties>
</file>